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300" r:id="rId6"/>
    <p:sldId id="260" r:id="rId7"/>
    <p:sldId id="301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315" r:id="rId19"/>
    <p:sldId id="273" r:id="rId20"/>
    <p:sldId id="274" r:id="rId21"/>
    <p:sldId id="307" r:id="rId22"/>
    <p:sldId id="316" r:id="rId23"/>
    <p:sldId id="306" r:id="rId24"/>
    <p:sldId id="275" r:id="rId25"/>
    <p:sldId id="276" r:id="rId26"/>
    <p:sldId id="277" r:id="rId27"/>
    <p:sldId id="313" r:id="rId28"/>
    <p:sldId id="278" r:id="rId29"/>
    <p:sldId id="312" r:id="rId30"/>
    <p:sldId id="314" r:id="rId31"/>
    <p:sldId id="279" r:id="rId32"/>
    <p:sldId id="280" r:id="rId33"/>
    <p:sldId id="281" r:id="rId34"/>
    <p:sldId id="310" r:id="rId35"/>
    <p:sldId id="308" r:id="rId36"/>
    <p:sldId id="309" r:id="rId37"/>
    <p:sldId id="282" r:id="rId38"/>
    <p:sldId id="284" r:id="rId39"/>
    <p:sldId id="285" r:id="rId40"/>
    <p:sldId id="317" r:id="rId41"/>
    <p:sldId id="311" r:id="rId42"/>
    <p:sldId id="318" r:id="rId43"/>
    <p:sldId id="320" r:id="rId44"/>
    <p:sldId id="321" r:id="rId45"/>
    <p:sldId id="286" r:id="rId46"/>
    <p:sldId id="287" r:id="rId47"/>
    <p:sldId id="289" r:id="rId48"/>
    <p:sldId id="290" r:id="rId49"/>
    <p:sldId id="291" r:id="rId50"/>
    <p:sldId id="292" r:id="rId51"/>
    <p:sldId id="293" r:id="rId52"/>
    <p:sldId id="304" r:id="rId53"/>
    <p:sldId id="302" r:id="rId54"/>
    <p:sldId id="303" r:id="rId55"/>
    <p:sldId id="288" r:id="rId56"/>
    <p:sldId id="305" r:id="rId57"/>
    <p:sldId id="294" r:id="rId58"/>
    <p:sldId id="295" r:id="rId59"/>
    <p:sldId id="296" r:id="rId60"/>
    <p:sldId id="297" r:id="rId61"/>
    <p:sldId id="298" r:id="rId62"/>
    <p:sldId id="299" r:id="rId63"/>
    <p:sldId id="322" r:id="rId64"/>
    <p:sldId id="323" r:id="rId65"/>
    <p:sldId id="325" r:id="rId66"/>
    <p:sldId id="324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35" r:id="rId77"/>
    <p:sldId id="336" r:id="rId78"/>
    <p:sldId id="337" r:id="rId79"/>
    <p:sldId id="338" r:id="rId80"/>
    <p:sldId id="339" r:id="rId81"/>
    <p:sldId id="340" r:id="rId82"/>
    <p:sldId id="341" r:id="rId83"/>
    <p:sldId id="342" r:id="rId8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195568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Stent thrombosis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b="1" i="1" dirty="0" err="1" smtClean="0"/>
              <a:t>Dr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Rakesh</a:t>
            </a:r>
            <a:r>
              <a:rPr lang="en-US" sz="2000" b="1" i="1" dirty="0" smtClean="0"/>
              <a:t> Jain</a:t>
            </a:r>
          </a:p>
          <a:p>
            <a:r>
              <a:rPr lang="en-US" sz="2000" dirty="0" smtClean="0"/>
              <a:t>Senior Resident, Dept. of Cardiology, </a:t>
            </a:r>
          </a:p>
          <a:p>
            <a:r>
              <a:rPr lang="en-US" sz="2000" dirty="0" smtClean="0"/>
              <a:t>Govt. Medical College, Calicut</a:t>
            </a:r>
            <a:endParaRPr lang="en-IN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95459" y="6156101"/>
            <a:ext cx="2463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September 22</a:t>
            </a:r>
            <a:r>
              <a:rPr lang="en-US" baseline="30000" dirty="0" smtClean="0"/>
              <a:t>nd</a:t>
            </a:r>
            <a:r>
              <a:rPr lang="en-US" dirty="0" smtClean="0"/>
              <a:t>, 2014</a:t>
            </a: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211" y="173679"/>
            <a:ext cx="3007972" cy="213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3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132"/>
          <a:stretch/>
        </p:blipFill>
        <p:spPr>
          <a:xfrm>
            <a:off x="1432747" y="970212"/>
            <a:ext cx="9315855" cy="507735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2268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794197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Individual contribution for </a:t>
            </a:r>
            <a:r>
              <a:rPr lang="en-US" sz="2800" dirty="0" err="1" smtClean="0">
                <a:solidFill>
                  <a:srgbClr val="FFC000"/>
                </a:solidFill>
              </a:rPr>
              <a:t>st</a:t>
            </a:r>
            <a:endParaRPr lang="en-IN" sz="2800" dirty="0">
              <a:solidFill>
                <a:srgbClr val="FFC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847" t="18223" r="14138" b="19399"/>
          <a:stretch/>
        </p:blipFill>
        <p:spPr>
          <a:xfrm>
            <a:off x="2497470" y="1716978"/>
            <a:ext cx="7160654" cy="440466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4290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1057336"/>
          </a:xfrm>
        </p:spPr>
        <p:txBody>
          <a:bodyPr>
            <a:normAutofit/>
          </a:bodyPr>
          <a:lstStyle/>
          <a:p>
            <a:r>
              <a:rPr lang="en-IN" sz="2400" dirty="0">
                <a:solidFill>
                  <a:srgbClr val="FFC000"/>
                </a:solidFill>
              </a:rPr>
              <a:t>Genetic variability in risk of stent thrombosis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62174" y="2305320"/>
            <a:ext cx="3832323" cy="354149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2356834" y="62333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N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83246" y="5975799"/>
            <a:ext cx="4172844" cy="682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600"/>
              </a:spcBef>
              <a:buClr>
                <a:srgbClr val="E20015"/>
              </a:buClr>
              <a:buFont typeface="Arial" panose="020B0604020202020204" pitchFamily="34" charset="0"/>
              <a:buChar char="•"/>
              <a:defRPr sz="2000">
                <a:solidFill>
                  <a:srgbClr val="005788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E20015"/>
              </a:buClr>
              <a:buFont typeface="Arial" panose="020B0604020202020204" pitchFamily="34" charset="0"/>
              <a:buChar char="•"/>
              <a:defRPr sz="2800">
                <a:solidFill>
                  <a:srgbClr val="005788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E20015"/>
              </a:buClr>
              <a:buFont typeface="Arial" panose="020B0604020202020204" pitchFamily="34" charset="0"/>
              <a:buChar char="•"/>
              <a:defRPr sz="1600">
                <a:solidFill>
                  <a:srgbClr val="005788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E20015"/>
              </a:buClr>
              <a:buFont typeface="Arial" panose="020B0604020202020204" pitchFamily="34" charset="0"/>
              <a:buChar char="•"/>
              <a:defRPr sz="1400">
                <a:solidFill>
                  <a:srgbClr val="005788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E20015"/>
              </a:buClr>
              <a:buFont typeface="Arial" panose="020B0604020202020204" pitchFamily="34" charset="0"/>
              <a:buChar char="•"/>
              <a:defRPr sz="1200">
                <a:solidFill>
                  <a:srgbClr val="005788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E20015"/>
              </a:buClr>
              <a:buFont typeface="Arial" panose="020B0604020202020204" pitchFamily="34" charset="0"/>
              <a:buChar char="•"/>
              <a:defRPr sz="1200">
                <a:solidFill>
                  <a:srgbClr val="005788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E20015"/>
              </a:buClr>
              <a:buFont typeface="Arial" panose="020B0604020202020204" pitchFamily="34" charset="0"/>
              <a:buChar char="•"/>
              <a:defRPr sz="1200">
                <a:solidFill>
                  <a:srgbClr val="005788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E20015"/>
              </a:buClr>
              <a:buFont typeface="Arial" panose="020B0604020202020204" pitchFamily="34" charset="0"/>
              <a:buChar char="•"/>
              <a:defRPr sz="1200">
                <a:solidFill>
                  <a:srgbClr val="005788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E20015"/>
              </a:buClr>
              <a:buFont typeface="Arial" panose="020B0604020202020204" pitchFamily="34" charset="0"/>
              <a:buChar char="•"/>
              <a:defRPr sz="1200">
                <a:solidFill>
                  <a:srgbClr val="005788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a-DK" sz="1400" i="1" dirty="0" smtClean="0">
              <a:solidFill>
                <a:schemeClr val="tx1"/>
              </a:solidFill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en-IN" sz="1400" i="1" dirty="0" err="1" smtClean="0">
                <a:solidFill>
                  <a:schemeClr val="tx1"/>
                </a:solidFill>
                <a:latin typeface="+mn-lt"/>
                <a:cs typeface="Tahoma" panose="020B0604030504040204" pitchFamily="34" charset="0"/>
              </a:rPr>
              <a:t>Gauri</a:t>
            </a:r>
            <a:r>
              <a:rPr lang="en-IN" sz="1400" i="1" dirty="0" smtClean="0">
                <a:solidFill>
                  <a:schemeClr val="tx1"/>
                </a:solidFill>
                <a:latin typeface="+mn-lt"/>
                <a:cs typeface="Tahoma" panose="020B0604030504040204" pitchFamily="34" charset="0"/>
              </a:rPr>
              <a:t> AM </a:t>
            </a:r>
            <a:r>
              <a:rPr lang="en-IN" sz="1400" i="1" dirty="0" err="1" smtClean="0">
                <a:solidFill>
                  <a:schemeClr val="tx1"/>
                </a:solidFill>
                <a:latin typeface="+mn-lt"/>
                <a:cs typeface="Tahoma" panose="020B0604030504040204" pitchFamily="34" charset="0"/>
              </a:rPr>
              <a:t>Eet</a:t>
            </a:r>
            <a:r>
              <a:rPr lang="en-IN" sz="1400" i="1" dirty="0" smtClean="0">
                <a:solidFill>
                  <a:schemeClr val="tx1"/>
                </a:solidFill>
                <a:latin typeface="+mn-lt"/>
                <a:cs typeface="Tahoma" panose="020B0604030504040204" pitchFamily="34" charset="0"/>
              </a:rPr>
              <a:t> al. J </a:t>
            </a:r>
            <a:r>
              <a:rPr lang="en-IN" sz="1400" i="1" dirty="0">
                <a:solidFill>
                  <a:schemeClr val="tx1"/>
                </a:solidFill>
                <a:latin typeface="+mn-lt"/>
                <a:cs typeface="Tahoma" panose="020B0604030504040204" pitchFamily="34" charset="0"/>
              </a:rPr>
              <a:t>Am </a:t>
            </a:r>
            <a:r>
              <a:rPr lang="en-IN" sz="1400" i="1" dirty="0" err="1">
                <a:solidFill>
                  <a:schemeClr val="tx1"/>
                </a:solidFill>
                <a:latin typeface="+mn-lt"/>
                <a:cs typeface="Tahoma" panose="020B0604030504040204" pitchFamily="34" charset="0"/>
              </a:rPr>
              <a:t>Coll</a:t>
            </a:r>
            <a:r>
              <a:rPr lang="en-IN" sz="1400" i="1" dirty="0">
                <a:solidFill>
                  <a:schemeClr val="tx1"/>
                </a:solidFill>
                <a:latin typeface="+mn-lt"/>
                <a:cs typeface="Tahoma" panose="020B0604030504040204" pitchFamily="34" charset="0"/>
              </a:rPr>
              <a:t> </a:t>
            </a:r>
            <a:r>
              <a:rPr lang="en-IN" sz="1400" i="1" dirty="0" err="1">
                <a:solidFill>
                  <a:schemeClr val="tx1"/>
                </a:solidFill>
                <a:latin typeface="+mn-lt"/>
                <a:cs typeface="Tahoma" panose="020B0604030504040204" pitchFamily="34" charset="0"/>
              </a:rPr>
              <a:t>Cardiol</a:t>
            </a:r>
            <a:r>
              <a:rPr lang="en-IN" sz="1400" i="1" dirty="0">
                <a:solidFill>
                  <a:schemeClr val="tx1"/>
                </a:solidFill>
                <a:latin typeface="+mn-lt"/>
                <a:cs typeface="Tahoma" panose="020B0604030504040204" pitchFamily="34" charset="0"/>
              </a:rPr>
              <a:t> 2008;52:734 –9</a:t>
            </a:r>
            <a:r>
              <a:rPr lang="en-IN" sz="1400" i="1" dirty="0" smtClean="0">
                <a:solidFill>
                  <a:schemeClr val="tx1"/>
                </a:solidFill>
                <a:latin typeface="+mn-lt"/>
                <a:cs typeface="Tahoma" panose="020B0604030504040204" pitchFamily="34" charset="0"/>
              </a:rPr>
              <a:t>.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da-DK" sz="1400" i="1" dirty="0" smtClean="0">
                <a:solidFill>
                  <a:schemeClr val="tx1"/>
                </a:solidFill>
                <a:latin typeface="+mn-lt"/>
                <a:cs typeface="Tahoma" panose="020B0604030504040204" pitchFamily="34" charset="0"/>
              </a:rPr>
              <a:t>Mega </a:t>
            </a:r>
            <a:r>
              <a:rPr lang="da-DK" sz="1400" i="1" dirty="0">
                <a:solidFill>
                  <a:schemeClr val="tx1"/>
                </a:solidFill>
                <a:latin typeface="+mn-lt"/>
                <a:cs typeface="Tahoma" panose="020B0604030504040204" pitchFamily="34" charset="0"/>
              </a:rPr>
              <a:t>et al, New Engl J Med  </a:t>
            </a:r>
            <a:r>
              <a:rPr lang="da-DK" sz="1400" i="1" dirty="0" smtClean="0">
                <a:solidFill>
                  <a:schemeClr val="tx1"/>
                </a:solidFill>
                <a:latin typeface="+mn-lt"/>
                <a:cs typeface="Tahoma" panose="020B0604030504040204" pitchFamily="34" charset="0"/>
              </a:rPr>
              <a:t>2009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da-DK" sz="1400" i="1" dirty="0" smtClean="0">
                <a:solidFill>
                  <a:schemeClr val="tx1"/>
                </a:solidFill>
                <a:latin typeface="+mn-lt"/>
                <a:cs typeface="Tahoma" panose="020B0604030504040204" pitchFamily="34" charset="0"/>
              </a:rPr>
              <a:t>Jeong Yhet al </a:t>
            </a:r>
            <a:r>
              <a:rPr lang="en-IN" sz="1400" i="1" dirty="0">
                <a:solidFill>
                  <a:schemeClr val="tx1"/>
                </a:solidFill>
                <a:latin typeface="+mn-lt"/>
                <a:cs typeface="Tahoma" panose="020B0604030504040204" pitchFamily="34" charset="0"/>
              </a:rPr>
              <a:t>J Am </a:t>
            </a:r>
            <a:r>
              <a:rPr lang="en-IN" sz="1400" i="1" dirty="0" err="1">
                <a:solidFill>
                  <a:schemeClr val="tx1"/>
                </a:solidFill>
                <a:latin typeface="+mn-lt"/>
                <a:cs typeface="Tahoma" panose="020B0604030504040204" pitchFamily="34" charset="0"/>
              </a:rPr>
              <a:t>Coll</a:t>
            </a:r>
            <a:r>
              <a:rPr lang="en-IN" sz="1400" i="1" dirty="0">
                <a:solidFill>
                  <a:schemeClr val="tx1"/>
                </a:solidFill>
                <a:latin typeface="+mn-lt"/>
                <a:cs typeface="Tahoma" panose="020B0604030504040204" pitchFamily="34" charset="0"/>
              </a:rPr>
              <a:t> </a:t>
            </a:r>
            <a:r>
              <a:rPr lang="en-IN" sz="1400" i="1" dirty="0" err="1">
                <a:solidFill>
                  <a:schemeClr val="tx1"/>
                </a:solidFill>
                <a:latin typeface="+mn-lt"/>
                <a:cs typeface="Tahoma" panose="020B0604030504040204" pitchFamily="34" charset="0"/>
              </a:rPr>
              <a:t>Cardiol</a:t>
            </a:r>
            <a:r>
              <a:rPr lang="en-IN" sz="1400" i="1" dirty="0">
                <a:solidFill>
                  <a:schemeClr val="tx1"/>
                </a:solidFill>
                <a:latin typeface="+mn-lt"/>
                <a:cs typeface="Tahoma" panose="020B0604030504040204" pitchFamily="34" charset="0"/>
              </a:rPr>
              <a:t> 2009;53:1101–9.</a:t>
            </a:r>
            <a:endParaRPr lang="da-DK" sz="1400" i="1" dirty="0">
              <a:solidFill>
                <a:schemeClr val="tx1"/>
              </a:solidFill>
              <a:latin typeface="+mn-lt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3550" y="1959330"/>
            <a:ext cx="74060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dirty="0" smtClean="0"/>
              <a:t>Approximately 1/4</a:t>
            </a:r>
            <a:r>
              <a:rPr lang="en-US" baseline="30000" dirty="0" smtClean="0"/>
              <a:t>th</a:t>
            </a:r>
            <a:r>
              <a:rPr lang="en-US" dirty="0" smtClean="0"/>
              <a:t> of </a:t>
            </a:r>
            <a:r>
              <a:rPr lang="en-US" dirty="0" err="1" smtClean="0"/>
              <a:t>pts</a:t>
            </a:r>
            <a:r>
              <a:rPr lang="en-US" dirty="0" smtClean="0"/>
              <a:t> undergoing stenting may be resistant</a:t>
            </a:r>
          </a:p>
          <a:p>
            <a:pPr algn="just"/>
            <a:r>
              <a:rPr lang="en-US" dirty="0" smtClean="0"/>
              <a:t>     to </a:t>
            </a:r>
            <a:r>
              <a:rPr lang="en-US" dirty="0" err="1" smtClean="0"/>
              <a:t>clopidogrel</a:t>
            </a:r>
            <a:r>
              <a:rPr lang="en-US" dirty="0" smtClean="0"/>
              <a:t>, usually related to </a:t>
            </a:r>
            <a:r>
              <a:rPr lang="en-US" dirty="0" err="1" smtClean="0"/>
              <a:t>cyt</a:t>
            </a:r>
            <a:r>
              <a:rPr lang="en-US" dirty="0" smtClean="0"/>
              <a:t> P450 liver enzymes</a:t>
            </a:r>
          </a:p>
          <a:p>
            <a:pPr algn="just"/>
            <a:endParaRPr lang="en-US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IN" dirty="0" smtClean="0"/>
              <a:t>Risk </a:t>
            </a:r>
            <a:r>
              <a:rPr lang="en-IN" dirty="0"/>
              <a:t>of ST is highest in </a:t>
            </a:r>
            <a:r>
              <a:rPr lang="en-IN" dirty="0" err="1"/>
              <a:t>cyt</a:t>
            </a:r>
            <a:r>
              <a:rPr lang="en-IN" dirty="0"/>
              <a:t> P450 homozygous (2-14% population</a:t>
            </a:r>
            <a:r>
              <a:rPr lang="en-IN" dirty="0" smtClean="0"/>
              <a:t>)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dirty="0" smtClean="0"/>
              <a:t>CYP2C19*2 genotype accounts for only 12% </a:t>
            </a:r>
            <a:r>
              <a:rPr lang="en-US" dirty="0" err="1" smtClean="0"/>
              <a:t>clopid</a:t>
            </a:r>
            <a:r>
              <a:rPr lang="en-US" dirty="0" smtClean="0"/>
              <a:t> resistance, </a:t>
            </a:r>
          </a:p>
          <a:p>
            <a:pPr algn="just"/>
            <a:r>
              <a:rPr lang="en-US" dirty="0" smtClean="0"/>
              <a:t>     which can be overcome by increasing the dose or switching to </a:t>
            </a:r>
          </a:p>
          <a:p>
            <a:pPr algn="just"/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prasugrel</a:t>
            </a:r>
            <a:r>
              <a:rPr lang="en-US" dirty="0" smtClean="0"/>
              <a:t> (not influenced by genetic polymorphism) or triple</a:t>
            </a:r>
          </a:p>
          <a:p>
            <a:pPr algn="just"/>
            <a:r>
              <a:rPr lang="en-US" dirty="0"/>
              <a:t> </a:t>
            </a:r>
            <a:r>
              <a:rPr lang="en-US" dirty="0" smtClean="0"/>
              <a:t>    antiplatelet regimen including aspirin, </a:t>
            </a:r>
            <a:r>
              <a:rPr lang="en-US" dirty="0" err="1" smtClean="0"/>
              <a:t>clopidogrel</a:t>
            </a:r>
            <a:r>
              <a:rPr lang="en-US" dirty="0" smtClean="0"/>
              <a:t> and </a:t>
            </a:r>
            <a:r>
              <a:rPr lang="en-US" dirty="0" err="1" smtClean="0"/>
              <a:t>cilostazole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676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159" y="252134"/>
            <a:ext cx="10353761" cy="776436"/>
          </a:xfrm>
        </p:spPr>
        <p:txBody>
          <a:bodyPr>
            <a:noAutofit/>
          </a:bodyPr>
          <a:lstStyle/>
          <a:p>
            <a:r>
              <a:rPr lang="en-IN" sz="2000" dirty="0">
                <a:solidFill>
                  <a:srgbClr val="FFC000"/>
                </a:solidFill>
              </a:rPr>
              <a:t>Predicting thrombosis according to </a:t>
            </a:r>
            <a:r>
              <a:rPr lang="en-IN" sz="2000" dirty="0" smtClean="0">
                <a:solidFill>
                  <a:srgbClr val="FFC000"/>
                </a:solidFill>
              </a:rPr>
              <a:t>diabetes</a:t>
            </a:r>
            <a:r>
              <a:rPr lang="en-IN" sz="2000" dirty="0" smtClean="0"/>
              <a:t/>
            </a:r>
            <a:br>
              <a:rPr lang="en-IN" sz="2000" dirty="0" smtClean="0"/>
            </a:br>
            <a:r>
              <a:rPr lang="en-IN" sz="2000" dirty="0" smtClean="0"/>
              <a:t>“EVASTENT </a:t>
            </a:r>
            <a:r>
              <a:rPr lang="en-IN" sz="2000" dirty="0"/>
              <a:t>Registry”</a:t>
            </a:r>
            <a:br>
              <a:rPr lang="en-IN" sz="2000" dirty="0"/>
            </a:br>
            <a:r>
              <a:rPr lang="en-IN" sz="1200" dirty="0" err="1" smtClean="0"/>
              <a:t>multicenter</a:t>
            </a:r>
            <a:r>
              <a:rPr lang="en-IN" sz="1200" dirty="0" smtClean="0"/>
              <a:t> cohort registry of 1,731 patients</a:t>
            </a:r>
            <a:endParaRPr lang="en-IN" sz="2000" dirty="0"/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7041333" y="6584348"/>
            <a:ext cx="51163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rgbClr val="E20015"/>
              </a:buClr>
              <a:buFont typeface="Arial" panose="020B0604020202020204" pitchFamily="34" charset="0"/>
              <a:buChar char="•"/>
              <a:defRPr sz="2000">
                <a:solidFill>
                  <a:srgbClr val="005788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E20015"/>
              </a:buClr>
              <a:buFont typeface="Arial" panose="020B0604020202020204" pitchFamily="34" charset="0"/>
              <a:buChar char="•"/>
              <a:defRPr sz="2800">
                <a:solidFill>
                  <a:srgbClr val="005788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E20015"/>
              </a:buClr>
              <a:buFont typeface="Arial" panose="020B0604020202020204" pitchFamily="34" charset="0"/>
              <a:buChar char="•"/>
              <a:defRPr sz="1600">
                <a:solidFill>
                  <a:srgbClr val="005788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E20015"/>
              </a:buClr>
              <a:buFont typeface="Arial" panose="020B0604020202020204" pitchFamily="34" charset="0"/>
              <a:buChar char="•"/>
              <a:defRPr sz="1400">
                <a:solidFill>
                  <a:srgbClr val="005788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E20015"/>
              </a:buClr>
              <a:buFont typeface="Arial" panose="020B0604020202020204" pitchFamily="34" charset="0"/>
              <a:buChar char="•"/>
              <a:defRPr sz="1200">
                <a:solidFill>
                  <a:srgbClr val="005788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E20015"/>
              </a:buClr>
              <a:buFont typeface="Arial" panose="020B0604020202020204" pitchFamily="34" charset="0"/>
              <a:buChar char="•"/>
              <a:defRPr sz="1200">
                <a:solidFill>
                  <a:srgbClr val="005788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E20015"/>
              </a:buClr>
              <a:buFont typeface="Arial" panose="020B0604020202020204" pitchFamily="34" charset="0"/>
              <a:buChar char="•"/>
              <a:defRPr sz="1200">
                <a:solidFill>
                  <a:srgbClr val="005788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E20015"/>
              </a:buClr>
              <a:buFont typeface="Arial" panose="020B0604020202020204" pitchFamily="34" charset="0"/>
              <a:buChar char="•"/>
              <a:defRPr sz="1200">
                <a:solidFill>
                  <a:srgbClr val="005788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E20015"/>
              </a:buClr>
              <a:buFont typeface="Arial" panose="020B0604020202020204" pitchFamily="34" charset="0"/>
              <a:buChar char="•"/>
              <a:defRPr sz="1200">
                <a:solidFill>
                  <a:srgbClr val="005788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sz="1400" i="1" dirty="0" smtClean="0">
                <a:solidFill>
                  <a:schemeClr val="tx1"/>
                </a:solidFill>
                <a:latin typeface="+mn-lt"/>
                <a:cs typeface="Tahoma" panose="020B0604030504040204" pitchFamily="34" charset="0"/>
              </a:rPr>
              <a:t>Machecourt </a:t>
            </a:r>
            <a:r>
              <a:rPr lang="it-IT" sz="1400" i="1" dirty="0">
                <a:solidFill>
                  <a:schemeClr val="tx1"/>
                </a:solidFill>
                <a:latin typeface="+mn-lt"/>
                <a:cs typeface="Tahoma" panose="020B0604030504040204" pitchFamily="34" charset="0"/>
              </a:rPr>
              <a:t>et </a:t>
            </a:r>
            <a:r>
              <a:rPr lang="it-IT" sz="1400" i="1" dirty="0" smtClean="0">
                <a:solidFill>
                  <a:schemeClr val="tx1"/>
                </a:solidFill>
                <a:latin typeface="+mn-lt"/>
                <a:cs typeface="Tahoma" panose="020B0604030504040204" pitchFamily="34" charset="0"/>
              </a:rPr>
              <a:t>al. EVASTENT registry. </a:t>
            </a:r>
            <a:r>
              <a:rPr lang="it-IT" sz="1400" i="1" dirty="0">
                <a:solidFill>
                  <a:schemeClr val="tx1"/>
                </a:solidFill>
                <a:latin typeface="+mn-lt"/>
                <a:cs typeface="Tahoma" panose="020B0604030504040204" pitchFamily="34" charset="0"/>
              </a:rPr>
              <a:t>J Am Coll Cardiol 2009</a:t>
            </a:r>
            <a:endParaRPr lang="en-US" sz="1400" i="1" dirty="0">
              <a:solidFill>
                <a:schemeClr val="tx1"/>
              </a:solidFill>
              <a:latin typeface="+mn-lt"/>
              <a:cs typeface="Tahoma" panose="020B0604030504040204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2443" y="1028570"/>
            <a:ext cx="3567447" cy="2762944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011" y="3992451"/>
            <a:ext cx="3098567" cy="247109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709" y="1023583"/>
            <a:ext cx="3580327" cy="27729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711" y="3719246"/>
            <a:ext cx="3574917" cy="29520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9109" y="3206839"/>
            <a:ext cx="252426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N" sz="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7187" y="3206839"/>
            <a:ext cx="2523963" cy="2133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7186" y="6071941"/>
            <a:ext cx="2523963" cy="2133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6417" y="1506079"/>
            <a:ext cx="1318249" cy="1048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8513" y="1490081"/>
            <a:ext cx="1344005" cy="1083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97780" y="4240061"/>
            <a:ext cx="1348350" cy="10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81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678287"/>
          </a:xfrm>
        </p:spPr>
        <p:txBody>
          <a:bodyPr>
            <a:normAutofit fontScale="90000"/>
          </a:bodyPr>
          <a:lstStyle/>
          <a:p>
            <a:r>
              <a:rPr lang="en-IN" sz="2800" dirty="0">
                <a:solidFill>
                  <a:srgbClr val="FFC000"/>
                </a:solidFill>
              </a:rPr>
              <a:t>Predicting thrombosis according to stent length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145" y="1741513"/>
            <a:ext cx="5729199" cy="44042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33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86875"/>
            <a:ext cx="10353761" cy="665408"/>
          </a:xfrm>
        </p:spPr>
        <p:txBody>
          <a:bodyPr>
            <a:normAutofit/>
          </a:bodyPr>
          <a:lstStyle/>
          <a:p>
            <a:r>
              <a:rPr lang="en-IN" sz="2800" dirty="0">
                <a:solidFill>
                  <a:srgbClr val="FFC000"/>
                </a:solidFill>
              </a:rPr>
              <a:t>Predictors of stent thrombosis after ACS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433" y="1817932"/>
            <a:ext cx="6057181" cy="40505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8422694" y="6256849"/>
            <a:ext cx="359329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600"/>
              </a:spcBef>
              <a:buClr>
                <a:srgbClr val="E20015"/>
              </a:buClr>
              <a:buFont typeface="Arial" panose="020B0604020202020204" pitchFamily="34" charset="0"/>
              <a:buChar char="•"/>
              <a:defRPr sz="2000">
                <a:solidFill>
                  <a:srgbClr val="005788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E20015"/>
              </a:buClr>
              <a:buFont typeface="Arial" panose="020B0604020202020204" pitchFamily="34" charset="0"/>
              <a:buChar char="•"/>
              <a:defRPr sz="2800">
                <a:solidFill>
                  <a:srgbClr val="005788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E20015"/>
              </a:buClr>
              <a:buFont typeface="Arial" panose="020B0604020202020204" pitchFamily="34" charset="0"/>
              <a:buChar char="•"/>
              <a:defRPr sz="1600">
                <a:solidFill>
                  <a:srgbClr val="005788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E20015"/>
              </a:buClr>
              <a:buFont typeface="Arial" panose="020B0604020202020204" pitchFamily="34" charset="0"/>
              <a:buChar char="•"/>
              <a:defRPr sz="1400">
                <a:solidFill>
                  <a:srgbClr val="005788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E20015"/>
              </a:buClr>
              <a:buFont typeface="Arial" panose="020B0604020202020204" pitchFamily="34" charset="0"/>
              <a:buChar char="•"/>
              <a:defRPr sz="1200">
                <a:solidFill>
                  <a:srgbClr val="005788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E20015"/>
              </a:buClr>
              <a:buFont typeface="Arial" panose="020B0604020202020204" pitchFamily="34" charset="0"/>
              <a:buChar char="•"/>
              <a:defRPr sz="1200">
                <a:solidFill>
                  <a:srgbClr val="005788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E20015"/>
              </a:buClr>
              <a:buFont typeface="Arial" panose="020B0604020202020204" pitchFamily="34" charset="0"/>
              <a:buChar char="•"/>
              <a:defRPr sz="1200">
                <a:solidFill>
                  <a:srgbClr val="005788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E20015"/>
              </a:buClr>
              <a:buFont typeface="Arial" panose="020B0604020202020204" pitchFamily="34" charset="0"/>
              <a:buChar char="•"/>
              <a:defRPr sz="1200">
                <a:solidFill>
                  <a:srgbClr val="005788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E20015"/>
              </a:buClr>
              <a:buFont typeface="Arial" panose="020B0604020202020204" pitchFamily="34" charset="0"/>
              <a:buChar char="•"/>
              <a:defRPr sz="1200">
                <a:solidFill>
                  <a:srgbClr val="005788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a-DK" sz="1400" i="1" dirty="0">
                <a:solidFill>
                  <a:schemeClr val="tx1"/>
                </a:solidFill>
                <a:latin typeface="+mn-lt"/>
                <a:cs typeface="Tahoma" panose="020B0604030504040204" pitchFamily="34" charset="0"/>
              </a:rPr>
              <a:t>Van Werkum et al, J Am Coll Cardiol  2009</a:t>
            </a:r>
          </a:p>
        </p:txBody>
      </p:sp>
    </p:spTree>
    <p:extLst>
      <p:ext uri="{BB962C8B-B14F-4D97-AF65-F5344CB8AC3E}">
        <p14:creationId xmlns:p14="http://schemas.microsoft.com/office/powerpoint/2010/main" val="88310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837127"/>
            <a:ext cx="10353761" cy="1098794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Mechanisms of early ST</a:t>
            </a:r>
            <a:endParaRPr lang="en-IN" sz="28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224853"/>
            <a:ext cx="10353762" cy="3261547"/>
          </a:xfrm>
        </p:spPr>
        <p:txBody>
          <a:bodyPr/>
          <a:lstStyle/>
          <a:p>
            <a:r>
              <a:rPr lang="en-US" dirty="0" smtClean="0"/>
              <a:t>Mainly procedure related</a:t>
            </a:r>
          </a:p>
          <a:p>
            <a:pPr lvl="1"/>
            <a:r>
              <a:rPr lang="en-US" b="1" i="1" dirty="0" smtClean="0"/>
              <a:t>Residual dissection (MC)</a:t>
            </a:r>
          </a:p>
          <a:p>
            <a:pPr lvl="1"/>
            <a:r>
              <a:rPr lang="en-US" dirty="0" smtClean="0"/>
              <a:t>Stent under expansion or </a:t>
            </a:r>
            <a:r>
              <a:rPr lang="en-US" dirty="0" err="1" smtClean="0"/>
              <a:t>malapposition</a:t>
            </a:r>
            <a:endParaRPr lang="en-US" dirty="0" smtClean="0"/>
          </a:p>
          <a:p>
            <a:pPr lvl="1"/>
            <a:r>
              <a:rPr lang="en-US" dirty="0" smtClean="0"/>
              <a:t>Persistent thrombus</a:t>
            </a:r>
          </a:p>
          <a:p>
            <a:pPr lvl="1"/>
            <a:r>
              <a:rPr lang="en-US" dirty="0" smtClean="0"/>
              <a:t>Tissue prolapse</a:t>
            </a:r>
          </a:p>
          <a:p>
            <a:pPr lvl="1"/>
            <a:r>
              <a:rPr lang="en-US" dirty="0" smtClean="0"/>
              <a:t>Slow flow</a:t>
            </a:r>
          </a:p>
          <a:p>
            <a:r>
              <a:rPr lang="en-US" dirty="0" smtClean="0"/>
              <a:t>LV dysfunction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553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38389"/>
            <a:ext cx="10353761" cy="1026017"/>
          </a:xfrm>
        </p:spPr>
        <p:txBody>
          <a:bodyPr>
            <a:normAutofit/>
          </a:bodyPr>
          <a:lstStyle/>
          <a:p>
            <a:r>
              <a:rPr lang="en-IN" sz="2800" dirty="0">
                <a:solidFill>
                  <a:srgbClr val="FFC000"/>
                </a:solidFill>
              </a:rPr>
              <a:t>Mechanisms of </a:t>
            </a:r>
            <a:r>
              <a:rPr lang="en-IN" sz="2800" dirty="0" smtClean="0">
                <a:solidFill>
                  <a:srgbClr val="FFC000"/>
                </a:solidFill>
              </a:rPr>
              <a:t>late </a:t>
            </a:r>
            <a:r>
              <a:rPr lang="en-IN" sz="2800" dirty="0">
                <a:solidFill>
                  <a:srgbClr val="FFC000"/>
                </a:solidFill>
              </a:rPr>
              <a:t>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4" y="1944712"/>
            <a:ext cx="10353762" cy="3799265"/>
          </a:xfrm>
        </p:spPr>
        <p:txBody>
          <a:bodyPr>
            <a:noAutofit/>
          </a:bodyPr>
          <a:lstStyle/>
          <a:p>
            <a:pPr algn="just"/>
            <a:r>
              <a:rPr lang="en-US" sz="1800" b="1" i="1" dirty="0" smtClean="0"/>
              <a:t>Primary mechanism: incomplete </a:t>
            </a:r>
            <a:r>
              <a:rPr lang="en-US" sz="1800" b="1" i="1" dirty="0" err="1" smtClean="0"/>
              <a:t>endothelialisation</a:t>
            </a:r>
            <a:r>
              <a:rPr lang="en-US" sz="1800" b="1" i="1" dirty="0" smtClean="0"/>
              <a:t> of intima over stented segment</a:t>
            </a:r>
          </a:p>
          <a:p>
            <a:pPr algn="just"/>
            <a:r>
              <a:rPr lang="en-US" sz="1800" b="1" dirty="0" smtClean="0"/>
              <a:t>Other causes: </a:t>
            </a:r>
          </a:p>
          <a:p>
            <a:pPr lvl="1" algn="just"/>
            <a:r>
              <a:rPr lang="en-US" sz="1600" dirty="0" smtClean="0"/>
              <a:t>DES: Non absorbable polymer</a:t>
            </a:r>
          </a:p>
          <a:p>
            <a:pPr lvl="1" algn="just"/>
            <a:r>
              <a:rPr lang="en-US" sz="1600" dirty="0" smtClean="0"/>
              <a:t>Long stents</a:t>
            </a:r>
          </a:p>
          <a:p>
            <a:pPr lvl="1" algn="just"/>
            <a:r>
              <a:rPr lang="en-US" sz="1600" dirty="0" smtClean="0"/>
              <a:t>Long overlapping zone</a:t>
            </a:r>
          </a:p>
          <a:p>
            <a:pPr lvl="1" algn="just"/>
            <a:r>
              <a:rPr lang="en-US" sz="1600" dirty="0" smtClean="0"/>
              <a:t>Bulky stent strut</a:t>
            </a:r>
          </a:p>
          <a:p>
            <a:pPr lvl="1" algn="just"/>
            <a:r>
              <a:rPr lang="en-US" sz="1600" dirty="0" smtClean="0"/>
              <a:t>Bifurcation stenting (due to multiple layers of struts)</a:t>
            </a:r>
          </a:p>
          <a:p>
            <a:pPr lvl="1" algn="just"/>
            <a:r>
              <a:rPr lang="en-US" sz="1600" dirty="0" smtClean="0"/>
              <a:t>Stent crossing side branch</a:t>
            </a:r>
          </a:p>
          <a:p>
            <a:pPr algn="just"/>
            <a:r>
              <a:rPr lang="en-US" sz="1800" dirty="0" smtClean="0"/>
              <a:t>BMS: Major mechanism: intracoronary irradiation (in past)</a:t>
            </a:r>
            <a:endParaRPr lang="en-IN" sz="1800" dirty="0"/>
          </a:p>
        </p:txBody>
      </p:sp>
    </p:spTree>
    <p:extLst>
      <p:ext uri="{BB962C8B-B14F-4D97-AF65-F5344CB8AC3E}">
        <p14:creationId xmlns:p14="http://schemas.microsoft.com/office/powerpoint/2010/main" val="424288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773" t="17177" r="20996" b="9292"/>
          <a:stretch/>
        </p:blipFill>
        <p:spPr>
          <a:xfrm>
            <a:off x="1738649" y="333278"/>
            <a:ext cx="8512935" cy="62586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9653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090411"/>
          </a:xfrm>
        </p:spPr>
        <p:txBody>
          <a:bodyPr>
            <a:normAutofit/>
          </a:bodyPr>
          <a:lstStyle/>
          <a:p>
            <a:r>
              <a:rPr lang="en-IN" sz="2400" dirty="0">
                <a:solidFill>
                  <a:srgbClr val="FFC000"/>
                </a:solidFill>
              </a:rPr>
              <a:t>Mechanisms of increased </a:t>
            </a:r>
            <a:r>
              <a:rPr lang="en-IN" sz="2400" dirty="0" smtClean="0">
                <a:solidFill>
                  <a:srgbClr val="FFC000"/>
                </a:solidFill>
              </a:rPr>
              <a:t>Early ST after </a:t>
            </a:r>
            <a:r>
              <a:rPr lang="en-IN" sz="2400" dirty="0" err="1" smtClean="0">
                <a:solidFill>
                  <a:srgbClr val="FFC000"/>
                </a:solidFill>
              </a:rPr>
              <a:t>acs</a:t>
            </a:r>
            <a:r>
              <a:rPr lang="en-IN" sz="2400" dirty="0" smtClean="0">
                <a:solidFill>
                  <a:srgbClr val="FFC000"/>
                </a:solidFill>
              </a:rPr>
              <a:t> </a:t>
            </a:r>
            <a:br>
              <a:rPr lang="en-IN" sz="2400" dirty="0" smtClean="0">
                <a:solidFill>
                  <a:srgbClr val="FFC000"/>
                </a:solidFill>
              </a:rPr>
            </a:br>
            <a:r>
              <a:rPr lang="en-IN" sz="2000" dirty="0" smtClean="0"/>
              <a:t>An </a:t>
            </a:r>
            <a:r>
              <a:rPr lang="en-IN" sz="2000" dirty="0"/>
              <a:t>Ex </a:t>
            </a:r>
            <a:r>
              <a:rPr lang="en-IN" sz="2000" dirty="0" smtClean="0"/>
              <a:t>-Vivo </a:t>
            </a:r>
            <a:r>
              <a:rPr lang="en-IN" sz="2000" dirty="0"/>
              <a:t>Human Autopsy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25771"/>
            <a:ext cx="10353762" cy="4219977"/>
          </a:xfrm>
        </p:spPr>
        <p:txBody>
          <a:bodyPr>
            <a:noAutofit/>
          </a:bodyPr>
          <a:lstStyle/>
          <a:p>
            <a:r>
              <a:rPr lang="en-US" sz="1800" dirty="0" smtClean="0"/>
              <a:t>Several fold increase risk of ST regardless of stent type compared with stable CAD</a:t>
            </a:r>
          </a:p>
          <a:p>
            <a:r>
              <a:rPr lang="en-US" sz="1800" dirty="0" smtClean="0"/>
              <a:t>In a registry, ST is more in DES than </a:t>
            </a:r>
            <a:r>
              <a:rPr lang="en-US" sz="1800" dirty="0"/>
              <a:t>in BMS </a:t>
            </a:r>
            <a:r>
              <a:rPr lang="en-US" sz="1800" dirty="0" smtClean="0"/>
              <a:t>in between 6 -12months after  implantation</a:t>
            </a:r>
          </a:p>
          <a:p>
            <a:r>
              <a:rPr lang="en-US" sz="1800" dirty="0" smtClean="0"/>
              <a:t>Factors involved are: </a:t>
            </a:r>
            <a:endParaRPr lang="en-IN" sz="1800" dirty="0" smtClean="0"/>
          </a:p>
          <a:p>
            <a:pPr lvl="1"/>
            <a:r>
              <a:rPr lang="en-IN" sz="1600" dirty="0" smtClean="0"/>
              <a:t>Necrotic </a:t>
            </a:r>
            <a:r>
              <a:rPr lang="en-IN" sz="1600" dirty="0"/>
              <a:t>core </a:t>
            </a:r>
            <a:r>
              <a:rPr lang="en-IN" sz="1600" dirty="0" smtClean="0"/>
              <a:t>prolapse</a:t>
            </a:r>
          </a:p>
          <a:p>
            <a:pPr lvl="1"/>
            <a:r>
              <a:rPr lang="en-IN" sz="1600" dirty="0" smtClean="0"/>
              <a:t>Maximal </a:t>
            </a:r>
            <a:r>
              <a:rPr lang="en-IN" sz="1600" dirty="0"/>
              <a:t>underlying </a:t>
            </a:r>
            <a:r>
              <a:rPr lang="en-IN" sz="1600" dirty="0" smtClean="0"/>
              <a:t>thrombus thickness</a:t>
            </a:r>
          </a:p>
          <a:p>
            <a:pPr lvl="1"/>
            <a:r>
              <a:rPr lang="en-US" sz="1600" dirty="0" smtClean="0"/>
              <a:t>Lipid rich unstable plaque with abundant inflammatory cells</a:t>
            </a:r>
            <a:endParaRPr lang="en-IN" sz="1600" dirty="0" smtClean="0"/>
          </a:p>
          <a:p>
            <a:pPr lvl="1"/>
            <a:r>
              <a:rPr lang="en-IN" sz="1600" dirty="0" smtClean="0"/>
              <a:t>Medial tear</a:t>
            </a:r>
          </a:p>
          <a:p>
            <a:pPr lvl="1"/>
            <a:r>
              <a:rPr lang="en-IN" sz="1600" dirty="0" smtClean="0"/>
              <a:t>Incomplete apposition</a:t>
            </a:r>
          </a:p>
          <a:p>
            <a:pPr marL="0" indent="0">
              <a:buNone/>
            </a:pPr>
            <a:r>
              <a:rPr lang="en-US" sz="1800" dirty="0" smtClean="0"/>
              <a:t>All leads to incomplete healing &amp; reduced </a:t>
            </a:r>
            <a:r>
              <a:rPr lang="en-US" sz="1800" dirty="0" err="1" smtClean="0"/>
              <a:t>neointimal</a:t>
            </a:r>
            <a:r>
              <a:rPr lang="en-US" sz="1800" dirty="0" smtClean="0"/>
              <a:t> coverage compared with strut imbedded in adjacent fibro-calcific stable plaque.</a:t>
            </a:r>
            <a:endParaRPr lang="en-IN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7726293" y="6157407"/>
            <a:ext cx="4289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Park DW et al </a:t>
            </a:r>
            <a:r>
              <a:rPr lang="en-IN" sz="1400" i="1" dirty="0"/>
              <a:t>J Am </a:t>
            </a:r>
            <a:r>
              <a:rPr lang="en-IN" sz="1400" i="1" dirty="0" err="1"/>
              <a:t>Coll</a:t>
            </a:r>
            <a:r>
              <a:rPr lang="en-IN" sz="1400" i="1" dirty="0"/>
              <a:t> </a:t>
            </a:r>
            <a:r>
              <a:rPr lang="en-IN" sz="1400" i="1" dirty="0" err="1"/>
              <a:t>Cardiol</a:t>
            </a:r>
            <a:r>
              <a:rPr lang="en-IN" sz="1400" i="1" dirty="0"/>
              <a:t> </a:t>
            </a:r>
            <a:r>
              <a:rPr lang="en-IN" sz="1400" i="1" dirty="0" err="1"/>
              <a:t>Intv</a:t>
            </a:r>
            <a:r>
              <a:rPr lang="en-IN" sz="1400" i="1" dirty="0"/>
              <a:t> 2008;1:494–503</a:t>
            </a:r>
          </a:p>
          <a:p>
            <a:r>
              <a:rPr lang="en-IN" sz="1400" i="1" dirty="0" err="1" smtClean="0"/>
              <a:t>Masataka</a:t>
            </a:r>
            <a:r>
              <a:rPr lang="en-IN" sz="1400" i="1" dirty="0" smtClean="0"/>
              <a:t> Nakano et al. JACC</a:t>
            </a:r>
            <a:r>
              <a:rPr lang="en-IN" sz="1400" i="1" dirty="0"/>
              <a:t>: Vol. 63, No. 23, 2014</a:t>
            </a:r>
          </a:p>
        </p:txBody>
      </p:sp>
    </p:spTree>
    <p:extLst>
      <p:ext uri="{BB962C8B-B14F-4D97-AF65-F5344CB8AC3E}">
        <p14:creationId xmlns:p14="http://schemas.microsoft.com/office/powerpoint/2010/main" val="328081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St: Definition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800" i="1" dirty="0" smtClean="0"/>
              <a:t>(</a:t>
            </a:r>
            <a:r>
              <a:rPr lang="en-IN" sz="1800" i="1" dirty="0"/>
              <a:t>Academic Research Consortium</a:t>
            </a:r>
            <a:r>
              <a:rPr lang="en-US" sz="1800" i="1" dirty="0" smtClean="0"/>
              <a:t>)</a:t>
            </a:r>
            <a:endParaRPr lang="en-IN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974558"/>
            <a:ext cx="10353762" cy="369513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Definite ST: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IN" sz="19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Clinical syndrome (ACS or </a:t>
            </a:r>
            <a:r>
              <a:rPr lang="en-IN" sz="19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AMI) and </a:t>
            </a:r>
          </a:p>
          <a:p>
            <a:pPr algn="just"/>
            <a:r>
              <a:rPr lang="en-IN" sz="19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Angiographic </a:t>
            </a:r>
            <a:r>
              <a:rPr lang="en-IN" sz="19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evidence of thrombus or </a:t>
            </a:r>
            <a:r>
              <a:rPr lang="en-IN" sz="19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occlusion, or </a:t>
            </a:r>
          </a:p>
          <a:p>
            <a:pPr algn="just"/>
            <a:r>
              <a:rPr lang="en-IN" sz="19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Pathologic </a:t>
            </a:r>
            <a:r>
              <a:rPr lang="en-IN" sz="19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evidence of acute thrombosis</a:t>
            </a:r>
          </a:p>
          <a:p>
            <a:pPr marL="0" indent="0" algn="just">
              <a:buNone/>
            </a:pPr>
            <a:r>
              <a:rPr lang="en-IN" b="1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Probable ST:</a:t>
            </a:r>
            <a:endParaRPr lang="en-IN" b="1" dirty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IN" sz="19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Unexplained death &lt; 30 </a:t>
            </a:r>
            <a:r>
              <a:rPr lang="en-IN" sz="19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days or </a:t>
            </a:r>
            <a:r>
              <a:rPr lang="en-IN" sz="19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target vessel AMI without angiographic confirmation of thrombosis </a:t>
            </a:r>
            <a:endParaRPr lang="en-IN" sz="1900" dirty="0" smtClean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en-IN" b="1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Possible ST:</a:t>
            </a:r>
            <a:endParaRPr lang="en-IN" b="1" dirty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IN" sz="19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Any unexplained </a:t>
            </a:r>
            <a:r>
              <a:rPr lang="en-IN" sz="19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death after 30 </a:t>
            </a:r>
            <a:r>
              <a:rPr lang="en-IN" sz="19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days</a:t>
            </a:r>
            <a:endParaRPr lang="en-IN" sz="1900" dirty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43235" y="6413680"/>
            <a:ext cx="411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err="1"/>
              <a:t>Cutlip</a:t>
            </a:r>
            <a:r>
              <a:rPr lang="fr-FR" sz="1400" i="1" dirty="0"/>
              <a:t> </a:t>
            </a:r>
            <a:r>
              <a:rPr lang="fr-FR" sz="1400" i="1" dirty="0" smtClean="0"/>
              <a:t>DE et </a:t>
            </a:r>
            <a:r>
              <a:rPr lang="fr-FR" sz="1400" i="1" dirty="0"/>
              <a:t>al, Circulation 2007; 115: 2344-2351</a:t>
            </a:r>
          </a:p>
        </p:txBody>
      </p:sp>
    </p:spTree>
    <p:extLst>
      <p:ext uri="{BB962C8B-B14F-4D97-AF65-F5344CB8AC3E}">
        <p14:creationId xmlns:p14="http://schemas.microsoft.com/office/powerpoint/2010/main" val="263197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0909" y="496120"/>
            <a:ext cx="10239532" cy="57243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8010660" y="6465197"/>
            <a:ext cx="4059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i="1" dirty="0" err="1"/>
              <a:t>Masataka</a:t>
            </a:r>
            <a:r>
              <a:rPr lang="en-IN" sz="1400" i="1" dirty="0"/>
              <a:t> </a:t>
            </a:r>
            <a:r>
              <a:rPr lang="en-IN" sz="1400" i="1" dirty="0" smtClean="0"/>
              <a:t>Nakano et al. JACC</a:t>
            </a:r>
            <a:r>
              <a:rPr lang="en-IN" sz="1400" i="1" dirty="0"/>
              <a:t>: Vol. 63, No. 23, 2014</a:t>
            </a:r>
          </a:p>
        </p:txBody>
      </p:sp>
    </p:spTree>
    <p:extLst>
      <p:ext uri="{BB962C8B-B14F-4D97-AF65-F5344CB8AC3E}">
        <p14:creationId xmlns:p14="http://schemas.microsoft.com/office/powerpoint/2010/main" val="405812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35359"/>
            <a:ext cx="10353761" cy="807076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Outcome of </a:t>
            </a:r>
            <a:r>
              <a:rPr lang="en-US" sz="2800" dirty="0" err="1" smtClean="0">
                <a:solidFill>
                  <a:srgbClr val="FFC000"/>
                </a:solidFill>
              </a:rPr>
              <a:t>st</a:t>
            </a:r>
            <a:endParaRPr lang="en-IN" sz="28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481071"/>
            <a:ext cx="10353762" cy="4464676"/>
          </a:xfrm>
        </p:spPr>
        <p:txBody>
          <a:bodyPr>
            <a:normAutofit/>
          </a:bodyPr>
          <a:lstStyle/>
          <a:p>
            <a:pPr algn="just"/>
            <a:r>
              <a:rPr lang="en-US" sz="1800" dirty="0" smtClean="0"/>
              <a:t>Catastrophic outcome</a:t>
            </a:r>
          </a:p>
          <a:p>
            <a:pPr algn="just"/>
            <a:r>
              <a:rPr lang="en-US" sz="1800" dirty="0" smtClean="0"/>
              <a:t>MI d/t ST is associated with larger thrombus burden, more frequent distal embolization and less successful catheter based PCI reperfusion</a:t>
            </a:r>
          </a:p>
          <a:p>
            <a:pPr algn="just"/>
            <a:r>
              <a:rPr lang="en-US" sz="1800" b="1" dirty="0"/>
              <a:t>e</a:t>
            </a:r>
            <a:r>
              <a:rPr lang="en-US" sz="1800" b="1" dirty="0" smtClean="0"/>
              <a:t>-Cypher registry </a:t>
            </a:r>
            <a:r>
              <a:rPr lang="en-US" sz="1800" dirty="0" smtClean="0"/>
              <a:t>(n=15,566: in 2004) reported 42% mortality incidence and 44% incidence of MI due to SAT after SES implantation while </a:t>
            </a:r>
            <a:r>
              <a:rPr lang="en-US" sz="1800" dirty="0" err="1" smtClean="0"/>
              <a:t>Iakovou</a:t>
            </a:r>
            <a:r>
              <a:rPr lang="en-US" sz="1800" dirty="0" smtClean="0"/>
              <a:t> et al reported a 45% mortality following ST</a:t>
            </a:r>
          </a:p>
          <a:p>
            <a:pPr marL="0" indent="0" algn="just">
              <a:buNone/>
            </a:pPr>
            <a:r>
              <a:rPr lang="en-US" sz="1800" dirty="0" smtClean="0"/>
              <a:t>Overall:</a:t>
            </a:r>
            <a:endParaRPr lang="en-IN" sz="1800" dirty="0" smtClean="0"/>
          </a:p>
          <a:p>
            <a:pPr lvl="1" algn="just"/>
            <a:r>
              <a:rPr lang="en-IN" sz="1600" dirty="0" smtClean="0">
                <a:effectLst/>
              </a:rPr>
              <a:t>Mortality  20-40% at 30 days</a:t>
            </a:r>
            <a:endParaRPr lang="en-IN" sz="1600" dirty="0">
              <a:effectLst/>
            </a:endParaRPr>
          </a:p>
          <a:p>
            <a:pPr lvl="1" algn="just"/>
            <a:r>
              <a:rPr lang="en-IN" sz="1600" dirty="0" smtClean="0">
                <a:effectLst/>
              </a:rPr>
              <a:t>STEMI 60-70%</a:t>
            </a:r>
          </a:p>
          <a:p>
            <a:pPr algn="just"/>
            <a:r>
              <a:rPr lang="en-US" sz="1800" dirty="0" smtClean="0"/>
              <a:t>Post ST patients are remained at increased rate of recurrent ST, recurrent MI and death up to 3 years</a:t>
            </a:r>
            <a:endParaRPr lang="en-IN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7887001" y="6010141"/>
            <a:ext cx="41676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i="1" dirty="0" err="1" smtClean="0"/>
              <a:t>Iakovou</a:t>
            </a:r>
            <a:r>
              <a:rPr lang="en-IN" sz="1400" i="1" dirty="0" smtClean="0"/>
              <a:t> I et al. JAMA </a:t>
            </a:r>
            <a:r>
              <a:rPr lang="en-IN" sz="1400" i="1" dirty="0"/>
              <a:t>2005;293:2126 –</a:t>
            </a:r>
            <a:r>
              <a:rPr lang="en-IN" sz="1400" i="1" dirty="0" smtClean="0"/>
              <a:t>30</a:t>
            </a:r>
            <a:endParaRPr lang="en-IN" sz="1400" i="1" dirty="0"/>
          </a:p>
          <a:p>
            <a:r>
              <a:rPr lang="en-IN" sz="1400" i="1" dirty="0" err="1" smtClean="0"/>
              <a:t>Kurtane</a:t>
            </a:r>
            <a:r>
              <a:rPr lang="en-IN" sz="1400" i="1" dirty="0" smtClean="0"/>
              <a:t> AJ et al. Circulation 2009;119: 3198–206</a:t>
            </a:r>
          </a:p>
          <a:p>
            <a:r>
              <a:rPr lang="en-IN" sz="1400" i="1" dirty="0"/>
              <a:t>van </a:t>
            </a:r>
            <a:r>
              <a:rPr lang="en-IN" sz="1400" i="1" dirty="0" err="1"/>
              <a:t>Werkum</a:t>
            </a:r>
            <a:r>
              <a:rPr lang="en-IN" sz="1400" i="1" dirty="0"/>
              <a:t> JW et al Circulation 2009;119:828 –</a:t>
            </a:r>
            <a:r>
              <a:rPr lang="en-IN" sz="1400" i="1" dirty="0" smtClean="0"/>
              <a:t>34</a:t>
            </a:r>
            <a:endParaRPr lang="en-IN" sz="1400" i="1" dirty="0"/>
          </a:p>
        </p:txBody>
      </p:sp>
    </p:spTree>
    <p:extLst>
      <p:ext uri="{BB962C8B-B14F-4D97-AF65-F5344CB8AC3E}">
        <p14:creationId xmlns:p14="http://schemas.microsoft.com/office/powerpoint/2010/main" val="347030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259" t="16482" r="26286" b="14171"/>
          <a:stretch/>
        </p:blipFill>
        <p:spPr>
          <a:xfrm>
            <a:off x="2305325" y="276008"/>
            <a:ext cx="7380697" cy="63308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2049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1" y="841420"/>
            <a:ext cx="10353761" cy="120632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Prevention of </a:t>
            </a:r>
            <a:r>
              <a:rPr lang="en-US" sz="2800" dirty="0" err="1" smtClean="0">
                <a:solidFill>
                  <a:srgbClr val="FFC000"/>
                </a:solidFill>
              </a:rPr>
              <a:t>st</a:t>
            </a:r>
            <a:endParaRPr lang="en-IN" sz="28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821" y="2250610"/>
            <a:ext cx="10663707" cy="3695136"/>
          </a:xfrm>
        </p:spPr>
        <p:txBody>
          <a:bodyPr/>
          <a:lstStyle/>
          <a:p>
            <a:r>
              <a:rPr lang="en-IN" dirty="0"/>
              <a:t>No method completely prevent </a:t>
            </a:r>
            <a:r>
              <a:rPr lang="en-IN" dirty="0" smtClean="0"/>
              <a:t>ST, </a:t>
            </a:r>
            <a:r>
              <a:rPr lang="en-IN" dirty="0"/>
              <a:t>however it can be minimize with certain </a:t>
            </a:r>
            <a:r>
              <a:rPr lang="en-IN" dirty="0" smtClean="0"/>
              <a:t>precautions</a:t>
            </a:r>
          </a:p>
          <a:p>
            <a:r>
              <a:rPr lang="en-US" dirty="0" smtClean="0"/>
              <a:t>Two factors:</a:t>
            </a:r>
            <a:endParaRPr lang="en-IN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Advanced stent technologies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DAPT and patient compliance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4667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Effect of new stent technology</a:t>
            </a:r>
            <a:endParaRPr lang="en-IN" sz="28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2656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/>
              <a:t>AIMS: </a:t>
            </a:r>
          </a:p>
          <a:p>
            <a:r>
              <a:rPr lang="en-US" sz="1800" dirty="0" smtClean="0"/>
              <a:t>To improve the intraoperative technical ease (improving flexibility, tractability, deliverability)</a:t>
            </a:r>
          </a:p>
          <a:p>
            <a:r>
              <a:rPr lang="en-US" sz="1800" dirty="0"/>
              <a:t>To </a:t>
            </a:r>
            <a:r>
              <a:rPr lang="en-US" sz="1800" dirty="0" smtClean="0"/>
              <a:t>decrease the incidence of ST</a:t>
            </a:r>
          </a:p>
          <a:p>
            <a:r>
              <a:rPr lang="en-IN" sz="1800" dirty="0"/>
              <a:t>To decrease the </a:t>
            </a:r>
            <a:r>
              <a:rPr lang="en-IN" sz="1800" dirty="0" smtClean="0"/>
              <a:t>incidence of ISR</a:t>
            </a:r>
          </a:p>
          <a:p>
            <a:r>
              <a:rPr lang="en-US" sz="1800" dirty="0" smtClean="0"/>
              <a:t>To reduce the duration of DAPT</a:t>
            </a:r>
            <a:endParaRPr lang="en-IN" sz="1800" dirty="0"/>
          </a:p>
        </p:txBody>
      </p:sp>
    </p:spTree>
    <p:extLst>
      <p:ext uri="{BB962C8B-B14F-4D97-AF65-F5344CB8AC3E}">
        <p14:creationId xmlns:p14="http://schemas.microsoft.com/office/powerpoint/2010/main" val="276971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802784"/>
            <a:ext cx="10353761" cy="948744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2</a:t>
            </a:r>
            <a:r>
              <a:rPr lang="en-US" sz="2800" baseline="30000" dirty="0" smtClean="0">
                <a:solidFill>
                  <a:srgbClr val="FFC000"/>
                </a:solidFill>
              </a:rPr>
              <a:t>nd</a:t>
            </a:r>
            <a:r>
              <a:rPr lang="en-US" sz="2800" dirty="0" smtClean="0">
                <a:solidFill>
                  <a:srgbClr val="FFC000"/>
                </a:solidFill>
              </a:rPr>
              <a:t> &amp; 3</a:t>
            </a:r>
            <a:r>
              <a:rPr lang="en-US" sz="2800" baseline="30000" dirty="0" smtClean="0">
                <a:solidFill>
                  <a:srgbClr val="FFC000"/>
                </a:solidFill>
              </a:rPr>
              <a:t>rd</a:t>
            </a:r>
            <a:r>
              <a:rPr lang="en-US" sz="2800" dirty="0" smtClean="0">
                <a:solidFill>
                  <a:srgbClr val="FFC000"/>
                </a:solidFill>
              </a:rPr>
              <a:t> generation stents</a:t>
            </a:r>
            <a:endParaRPr lang="en-IN" sz="28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890000"/>
            <a:ext cx="10353762" cy="3695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/>
              <a:t>1. Strut design: </a:t>
            </a:r>
            <a:r>
              <a:rPr lang="en-US" sz="1800" dirty="0"/>
              <a:t>O</a:t>
            </a:r>
            <a:r>
              <a:rPr lang="en-US" sz="1800" dirty="0" smtClean="0"/>
              <a:t>ne of the major difference b/t 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and 2</a:t>
            </a:r>
            <a:r>
              <a:rPr lang="en-US" sz="1800" baseline="30000" dirty="0" smtClean="0"/>
              <a:t>nd</a:t>
            </a:r>
            <a:r>
              <a:rPr lang="en-US" sz="1800" dirty="0" smtClean="0"/>
              <a:t> or 3</a:t>
            </a:r>
            <a:r>
              <a:rPr lang="en-US" sz="1800" baseline="30000" dirty="0" smtClean="0"/>
              <a:t>rd</a:t>
            </a:r>
            <a:r>
              <a:rPr lang="en-US" sz="1800" dirty="0" smtClean="0"/>
              <a:t> generation stents</a:t>
            </a:r>
          </a:p>
          <a:p>
            <a:pPr lvl="1"/>
            <a:r>
              <a:rPr lang="en-US" b="1" i="1" dirty="0" smtClean="0"/>
              <a:t>1</a:t>
            </a:r>
            <a:r>
              <a:rPr lang="en-US" b="1" i="1" baseline="30000" dirty="0" smtClean="0"/>
              <a:t>st</a:t>
            </a:r>
            <a:r>
              <a:rPr lang="en-US" b="1" i="1" dirty="0" smtClean="0"/>
              <a:t> generation: </a:t>
            </a:r>
            <a:r>
              <a:rPr lang="en-US" dirty="0" smtClean="0"/>
              <a:t>316L stainless steel scaffold, strut thickness ≈100-150 µm</a:t>
            </a:r>
          </a:p>
          <a:p>
            <a:pPr lvl="1"/>
            <a:r>
              <a:rPr lang="en-IN" b="1" i="1" dirty="0"/>
              <a:t>2nd or 3rd generation </a:t>
            </a:r>
            <a:r>
              <a:rPr lang="en-IN" b="1" i="1" dirty="0" smtClean="0"/>
              <a:t>stents: </a:t>
            </a:r>
            <a:r>
              <a:rPr lang="en-IN" dirty="0" smtClean="0"/>
              <a:t>Cobalt-Chromium </a:t>
            </a:r>
            <a:r>
              <a:rPr lang="en-IN" dirty="0"/>
              <a:t>or </a:t>
            </a:r>
            <a:r>
              <a:rPr lang="en-IN" dirty="0" smtClean="0"/>
              <a:t>Platinum-Chromium </a:t>
            </a:r>
            <a:r>
              <a:rPr lang="en-IN" dirty="0"/>
              <a:t>struts </a:t>
            </a:r>
            <a:r>
              <a:rPr lang="en-IN" dirty="0" smtClean="0"/>
              <a:t>(≈ 75µm)</a:t>
            </a:r>
          </a:p>
          <a:p>
            <a:pPr marL="0" indent="0">
              <a:buNone/>
            </a:pPr>
            <a:r>
              <a:rPr lang="en-US" sz="1800" dirty="0" smtClean="0"/>
              <a:t>    Hence having similar radial strength with thinner strut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smtClean="0"/>
              <a:t>Resulting in decreased ST by:</a:t>
            </a:r>
          </a:p>
          <a:p>
            <a:pPr lvl="1"/>
            <a:r>
              <a:rPr lang="en-US" dirty="0" smtClean="0"/>
              <a:t>Facilitating </a:t>
            </a:r>
            <a:r>
              <a:rPr lang="en-US" dirty="0" err="1" smtClean="0"/>
              <a:t>endothelialisation</a:t>
            </a:r>
            <a:endParaRPr lang="en-US" dirty="0"/>
          </a:p>
          <a:p>
            <a:pPr lvl="1"/>
            <a:r>
              <a:rPr lang="en-US" dirty="0" smtClean="0"/>
              <a:t>Decreased </a:t>
            </a:r>
            <a:r>
              <a:rPr lang="en-US" dirty="0" err="1" smtClean="0"/>
              <a:t>thrombogenicity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1101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516515"/>
            <a:ext cx="10353762" cy="36951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800" b="1" dirty="0" smtClean="0"/>
              <a:t>2. Newer polymers:</a:t>
            </a:r>
            <a:r>
              <a:rPr lang="en-US" sz="1800" dirty="0" smtClean="0"/>
              <a:t> in 2</a:t>
            </a:r>
            <a:r>
              <a:rPr lang="en-US" sz="1800" baseline="30000" dirty="0" smtClean="0"/>
              <a:t>nd</a:t>
            </a:r>
            <a:r>
              <a:rPr lang="en-US" sz="1800" dirty="0" smtClean="0"/>
              <a:t> generation stents</a:t>
            </a:r>
          </a:p>
          <a:p>
            <a:pPr algn="just"/>
            <a:r>
              <a:rPr lang="en-US" sz="1800" dirty="0" err="1" smtClean="0"/>
              <a:t>Phosphoryl</a:t>
            </a:r>
            <a:r>
              <a:rPr lang="en-US" sz="1800" dirty="0" smtClean="0"/>
              <a:t> choline in ZES &amp; </a:t>
            </a:r>
            <a:r>
              <a:rPr lang="en-US" sz="1800" dirty="0" err="1" smtClean="0"/>
              <a:t>fluoropolymer</a:t>
            </a:r>
            <a:r>
              <a:rPr lang="en-US" sz="1800" dirty="0" smtClean="0"/>
              <a:t> in EES </a:t>
            </a:r>
            <a:r>
              <a:rPr lang="en-US" sz="1800" i="1" dirty="0" smtClean="0"/>
              <a:t>(relatively inert material)</a:t>
            </a:r>
          </a:p>
          <a:p>
            <a:pPr algn="just"/>
            <a:endParaRPr lang="en-US" sz="1800" dirty="0" smtClean="0"/>
          </a:p>
          <a:p>
            <a:pPr marL="0" indent="0" algn="just">
              <a:buNone/>
            </a:pPr>
            <a:r>
              <a:rPr lang="en-US" sz="1800" dirty="0" smtClean="0"/>
              <a:t>Results in decreases incidence of ST by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i="1" dirty="0" smtClean="0"/>
              <a:t>Less inhibition of </a:t>
            </a:r>
            <a:r>
              <a:rPr lang="en-US" i="1" dirty="0" err="1" smtClean="0"/>
              <a:t>endothelialisation</a:t>
            </a:r>
            <a:endParaRPr lang="en-US" i="1" dirty="0" smtClean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i="1" dirty="0" smtClean="0"/>
              <a:t>Reduced inflammation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IN" i="1" dirty="0" err="1" smtClean="0"/>
              <a:t>Thromboresistant</a:t>
            </a:r>
            <a:r>
              <a:rPr lang="en-IN" i="1" dirty="0" smtClean="0"/>
              <a:t> properties of polymer</a:t>
            </a:r>
            <a:endParaRPr lang="en-IN" i="1" dirty="0"/>
          </a:p>
        </p:txBody>
      </p:sp>
    </p:spTree>
    <p:extLst>
      <p:ext uri="{BB962C8B-B14F-4D97-AF65-F5344CB8AC3E}">
        <p14:creationId xmlns:p14="http://schemas.microsoft.com/office/powerpoint/2010/main" val="333288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902" y="914400"/>
            <a:ext cx="11759546" cy="530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66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67424"/>
            <a:ext cx="10353761" cy="734093"/>
          </a:xfrm>
        </p:spPr>
        <p:txBody>
          <a:bodyPr>
            <a:noAutofit/>
          </a:bodyPr>
          <a:lstStyle/>
          <a:p>
            <a:r>
              <a:rPr lang="en-IN" sz="1400" dirty="0" smtClean="0">
                <a:solidFill>
                  <a:srgbClr val="FFC000"/>
                </a:solidFill>
              </a:rPr>
              <a:t>ST With 2</a:t>
            </a:r>
            <a:r>
              <a:rPr lang="en-IN" sz="1400" baseline="30000" dirty="0" smtClean="0">
                <a:solidFill>
                  <a:srgbClr val="FFC000"/>
                </a:solidFill>
              </a:rPr>
              <a:t>nd</a:t>
            </a:r>
            <a:r>
              <a:rPr lang="en-IN" sz="1400" dirty="0" smtClean="0">
                <a:solidFill>
                  <a:srgbClr val="FFC000"/>
                </a:solidFill>
              </a:rPr>
              <a:t> </a:t>
            </a:r>
            <a:r>
              <a:rPr lang="en-IN" sz="1400" dirty="0">
                <a:solidFill>
                  <a:srgbClr val="FFC000"/>
                </a:solidFill>
              </a:rPr>
              <a:t>Versus </a:t>
            </a:r>
            <a:r>
              <a:rPr lang="en-IN" sz="1400" dirty="0" smtClean="0">
                <a:solidFill>
                  <a:srgbClr val="FFC000"/>
                </a:solidFill>
              </a:rPr>
              <a:t>1</a:t>
            </a:r>
            <a:r>
              <a:rPr lang="en-IN" sz="1400" baseline="30000" dirty="0" smtClean="0">
                <a:solidFill>
                  <a:srgbClr val="FFC000"/>
                </a:solidFill>
              </a:rPr>
              <a:t>st</a:t>
            </a:r>
            <a:r>
              <a:rPr lang="en-IN" sz="1400" dirty="0" smtClean="0">
                <a:solidFill>
                  <a:srgbClr val="FFC000"/>
                </a:solidFill>
              </a:rPr>
              <a:t> Generation DES in </a:t>
            </a:r>
            <a:r>
              <a:rPr lang="en-IN" sz="1400" dirty="0">
                <a:solidFill>
                  <a:srgbClr val="FFC000"/>
                </a:solidFill>
              </a:rPr>
              <a:t>Real-World </a:t>
            </a:r>
            <a:r>
              <a:rPr lang="en-IN" sz="1400" dirty="0" smtClean="0">
                <a:solidFill>
                  <a:srgbClr val="FFC000"/>
                </a:solidFill>
              </a:rPr>
              <a:t>PCI:</a:t>
            </a:r>
            <a:r>
              <a:rPr lang="en-IN" sz="1400" dirty="0"/>
              <a:t/>
            </a:r>
            <a:br>
              <a:rPr lang="en-IN" sz="1400" dirty="0"/>
            </a:br>
            <a:r>
              <a:rPr lang="en-IN" sz="1400" dirty="0"/>
              <a:t>Analysis of </a:t>
            </a:r>
            <a:r>
              <a:rPr lang="en-IN" sz="1400" dirty="0" smtClean="0"/>
              <a:t>3,806 </a:t>
            </a:r>
            <a:r>
              <a:rPr lang="en-IN" sz="1400" dirty="0"/>
              <a:t>Consecutive Procedures From a </a:t>
            </a:r>
            <a:r>
              <a:rPr lang="en-IN" sz="1400" dirty="0" smtClean="0"/>
              <a:t>Large Volume Single </a:t>
            </a:r>
            <a:r>
              <a:rPr lang="en-IN" sz="1400" dirty="0" err="1" smtClean="0"/>
              <a:t>Center</a:t>
            </a:r>
            <a:r>
              <a:rPr lang="en-IN" sz="1400" dirty="0" smtClean="0"/>
              <a:t> </a:t>
            </a:r>
            <a:r>
              <a:rPr lang="en-IN" sz="1400" dirty="0"/>
              <a:t>Prospective Registry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532" t="7072" r="43331" b="20444"/>
          <a:stretch/>
        </p:blipFill>
        <p:spPr>
          <a:xfrm>
            <a:off x="3071982" y="1171975"/>
            <a:ext cx="5595500" cy="445924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7729780" y="6340975"/>
            <a:ext cx="4423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i="1" dirty="0" err="1"/>
              <a:t>Helder</a:t>
            </a:r>
            <a:r>
              <a:rPr lang="en-IN" sz="1200" i="1" dirty="0"/>
              <a:t> </a:t>
            </a:r>
            <a:r>
              <a:rPr lang="en-IN" sz="1200" i="1" dirty="0" err="1" smtClean="0"/>
              <a:t>Dores</a:t>
            </a:r>
            <a:r>
              <a:rPr lang="en-IN" sz="1200" i="1" dirty="0" smtClean="0"/>
              <a:t> et al. J </a:t>
            </a:r>
            <a:r>
              <a:rPr lang="en-IN" sz="1200" i="1" dirty="0"/>
              <a:t>INVASIVE CARDIOL 2013;25(7):</a:t>
            </a:r>
            <a:r>
              <a:rPr lang="en-IN" sz="1200" i="1" dirty="0" smtClean="0"/>
              <a:t>330-336</a:t>
            </a:r>
          </a:p>
          <a:p>
            <a:r>
              <a:rPr lang="en-IN" sz="1200" i="1" dirty="0" smtClean="0"/>
              <a:t>Jose M et al. J </a:t>
            </a:r>
            <a:r>
              <a:rPr lang="en-IN" sz="1200" i="1" dirty="0"/>
              <a:t>Am </a:t>
            </a:r>
            <a:r>
              <a:rPr lang="en-IN" sz="1200" i="1" dirty="0" err="1"/>
              <a:t>Coll</a:t>
            </a:r>
            <a:r>
              <a:rPr lang="en-IN" sz="1200" i="1" dirty="0"/>
              <a:t> </a:t>
            </a:r>
            <a:r>
              <a:rPr lang="en-IN" sz="1200" i="1" dirty="0" err="1"/>
              <a:t>Cardiol</a:t>
            </a:r>
            <a:r>
              <a:rPr lang="en-IN" sz="1200" i="1" dirty="0"/>
              <a:t> </a:t>
            </a:r>
            <a:r>
              <a:rPr lang="en-IN" sz="1200" i="1" dirty="0" err="1"/>
              <a:t>Intv</a:t>
            </a:r>
            <a:r>
              <a:rPr lang="en-IN" sz="1200" i="1" dirty="0"/>
              <a:t> 2010;3:911–9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02282" y="5898524"/>
            <a:ext cx="6954981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Incidence of ST is almost 2.4 times higher in 1</a:t>
            </a:r>
            <a:r>
              <a:rPr lang="en-US" baseline="30000" dirty="0" smtClean="0"/>
              <a:t>st</a:t>
            </a:r>
            <a:r>
              <a:rPr lang="en-US" dirty="0" smtClean="0"/>
              <a:t> generation stents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386366" y="6387141"/>
            <a:ext cx="4794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*ESTROFA-2 registry showed similar results</a:t>
            </a:r>
            <a:endParaRPr lang="en-IN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33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3959" t="5024" r="15577" b="7192"/>
          <a:stretch/>
        </p:blipFill>
        <p:spPr bwMode="auto">
          <a:xfrm>
            <a:off x="141668" y="154545"/>
            <a:ext cx="11835683" cy="655534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71266" y="6679526"/>
            <a:ext cx="365356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050" i="1" dirty="0" err="1"/>
              <a:t>Tullio</a:t>
            </a:r>
            <a:r>
              <a:rPr lang="en-IN" sz="1050" i="1" dirty="0"/>
              <a:t> </a:t>
            </a:r>
            <a:r>
              <a:rPr lang="en-IN" sz="1050" i="1" dirty="0" err="1" smtClean="0"/>
              <a:t>Palmerini</a:t>
            </a:r>
            <a:r>
              <a:rPr lang="en-IN" sz="1050" i="1" dirty="0" smtClean="0"/>
              <a:t> et al. J </a:t>
            </a:r>
            <a:r>
              <a:rPr lang="en-IN" sz="1050" i="1" dirty="0"/>
              <a:t>Am </a:t>
            </a:r>
            <a:r>
              <a:rPr lang="en-IN" sz="1050" i="1" dirty="0" err="1"/>
              <a:t>Coll</a:t>
            </a:r>
            <a:r>
              <a:rPr lang="en-IN" sz="1050" i="1" dirty="0"/>
              <a:t> </a:t>
            </a:r>
            <a:r>
              <a:rPr lang="en-IN" sz="1050" i="1" dirty="0" err="1"/>
              <a:t>Cardiol</a:t>
            </a:r>
            <a:r>
              <a:rPr lang="en-IN" sz="1050" i="1" dirty="0"/>
              <a:t> </a:t>
            </a:r>
            <a:r>
              <a:rPr lang="en-IN" sz="1050" i="1" dirty="0" smtClean="0"/>
              <a:t>2013;62:1915–21</a:t>
            </a:r>
            <a:endParaRPr lang="en-IN" sz="105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347246" y="2292034"/>
            <a:ext cx="7486858" cy="64633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Significantly higher rate of very late ST in DES compared with BMS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Lowest rate of ST with </a:t>
            </a:r>
            <a:r>
              <a:rPr lang="en-US" dirty="0" err="1" smtClean="0">
                <a:solidFill>
                  <a:srgbClr val="FF0000"/>
                </a:solidFill>
              </a:rPr>
              <a:t>CoCr</a:t>
            </a:r>
            <a:r>
              <a:rPr lang="en-US" dirty="0" smtClean="0">
                <a:solidFill>
                  <a:srgbClr val="FF0000"/>
                </a:solidFill>
              </a:rPr>
              <a:t>-EES compared with other DES &amp; BMS</a:t>
            </a:r>
            <a:endParaRPr lang="en-I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32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716924"/>
          </a:xfrm>
        </p:spPr>
        <p:txBody>
          <a:bodyPr>
            <a:normAutofit/>
          </a:bodyPr>
          <a:lstStyle/>
          <a:p>
            <a:r>
              <a:rPr lang="en-IN" sz="2800" dirty="0">
                <a:solidFill>
                  <a:srgbClr val="FFC000"/>
                </a:solidFill>
              </a:rPr>
              <a:t>Timing of stent thrombosis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6980" y="1618608"/>
            <a:ext cx="9015212" cy="45341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7038" y="6409524"/>
            <a:ext cx="4133446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73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429297"/>
            <a:ext cx="10353761" cy="858592"/>
          </a:xfrm>
        </p:spPr>
        <p:txBody>
          <a:bodyPr>
            <a:normAutofit/>
          </a:bodyPr>
          <a:lstStyle/>
          <a:p>
            <a:r>
              <a:rPr lang="en-IN" sz="2400" dirty="0">
                <a:solidFill>
                  <a:srgbClr val="FFC000"/>
                </a:solidFill>
              </a:rPr>
              <a:t>SCAAR</a:t>
            </a:r>
            <a:r>
              <a:rPr lang="en-IN" sz="2400" dirty="0"/>
              <a:t> (Swedish Coronary Angiography and Angioplasty Registry</a:t>
            </a:r>
            <a:r>
              <a:rPr lang="en-IN" sz="2400" dirty="0" smtClean="0"/>
              <a:t>) </a:t>
            </a:r>
            <a:r>
              <a:rPr lang="en-IN" sz="2400" dirty="0" smtClean="0">
                <a:solidFill>
                  <a:srgbClr val="FFC000"/>
                </a:solidFill>
              </a:rPr>
              <a:t>in </a:t>
            </a:r>
            <a:r>
              <a:rPr lang="en-IN" sz="2400" dirty="0" err="1" smtClean="0">
                <a:solidFill>
                  <a:srgbClr val="FFC000"/>
                </a:solidFill>
              </a:rPr>
              <a:t>acs</a:t>
            </a:r>
            <a:endParaRPr lang="en-IN" sz="24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403800"/>
            <a:ext cx="10353762" cy="4984122"/>
          </a:xfrm>
        </p:spPr>
        <p:txBody>
          <a:bodyPr>
            <a:noAutofit/>
          </a:bodyPr>
          <a:lstStyle/>
          <a:p>
            <a:pPr algn="just"/>
            <a:r>
              <a:rPr lang="en-IN" sz="1800" b="1" dirty="0" smtClean="0"/>
              <a:t>AIM: </a:t>
            </a:r>
            <a:r>
              <a:rPr lang="en-IN" sz="1800" dirty="0" smtClean="0"/>
              <a:t>To </a:t>
            </a:r>
            <a:r>
              <a:rPr lang="en-IN" sz="1800" dirty="0"/>
              <a:t>evaluate </a:t>
            </a:r>
            <a:r>
              <a:rPr lang="en-IN" sz="1800" dirty="0" smtClean="0"/>
              <a:t>ST </a:t>
            </a:r>
            <a:r>
              <a:rPr lang="en-IN" sz="1800" dirty="0"/>
              <a:t>rate up to 3 years in </a:t>
            </a:r>
            <a:r>
              <a:rPr lang="en-IN" sz="1800" dirty="0" err="1" smtClean="0"/>
              <a:t>pts</a:t>
            </a:r>
            <a:r>
              <a:rPr lang="en-IN" sz="1800" dirty="0" smtClean="0"/>
              <a:t> with STEMI </a:t>
            </a:r>
            <a:r>
              <a:rPr lang="en-IN" sz="1800" dirty="0"/>
              <a:t>treated by primary </a:t>
            </a:r>
            <a:r>
              <a:rPr lang="en-IN" sz="1800" dirty="0" smtClean="0"/>
              <a:t>PCI with new generation DES (n-DES</a:t>
            </a:r>
            <a:r>
              <a:rPr lang="en-IN" sz="1800" dirty="0"/>
              <a:t>) compared with </a:t>
            </a:r>
            <a:r>
              <a:rPr lang="en-IN" sz="1800" dirty="0" smtClean="0"/>
              <a:t>BMS </a:t>
            </a:r>
            <a:r>
              <a:rPr lang="en-IN" sz="1800" dirty="0"/>
              <a:t>and </a:t>
            </a:r>
            <a:r>
              <a:rPr lang="en-IN" sz="1800" dirty="0" smtClean="0"/>
              <a:t>old generation DES (o-DES)</a:t>
            </a:r>
          </a:p>
          <a:p>
            <a:pPr algn="just"/>
            <a:r>
              <a:rPr lang="en-IN" sz="1800" dirty="0"/>
              <a:t>34,147 patients with STEMI were treated by PCI with n-DES (</a:t>
            </a:r>
            <a:r>
              <a:rPr lang="en-IN" sz="1800" dirty="0" smtClean="0"/>
              <a:t>n=4,811), o-DES </a:t>
            </a:r>
            <a:r>
              <a:rPr lang="en-IN" sz="1800" dirty="0"/>
              <a:t>(</a:t>
            </a:r>
            <a:r>
              <a:rPr lang="en-IN" sz="1800" dirty="0" smtClean="0"/>
              <a:t>n=4,271) or </a:t>
            </a:r>
            <a:r>
              <a:rPr lang="en-IN" sz="1800" dirty="0"/>
              <a:t>BMS (</a:t>
            </a:r>
            <a:r>
              <a:rPr lang="en-IN" sz="1800" dirty="0" smtClean="0"/>
              <a:t>n=25,065), 2007-2013</a:t>
            </a:r>
          </a:p>
          <a:p>
            <a:pPr algn="just"/>
            <a:r>
              <a:rPr lang="en-IN" sz="1800" b="1" dirty="0" smtClean="0"/>
              <a:t>RESULTS: </a:t>
            </a:r>
            <a:r>
              <a:rPr lang="en-IN" sz="1800" dirty="0" smtClean="0"/>
              <a:t>Significantly </a:t>
            </a:r>
            <a:r>
              <a:rPr lang="en-IN" sz="1800" dirty="0"/>
              <a:t>lower risk of early/late ST </a:t>
            </a:r>
            <a:r>
              <a:rPr lang="en-IN" sz="1800" dirty="0" smtClean="0"/>
              <a:t>in n-DES (HR: </a:t>
            </a:r>
            <a:r>
              <a:rPr lang="en-IN" sz="1800" dirty="0"/>
              <a:t>0.65; </a:t>
            </a:r>
            <a:r>
              <a:rPr lang="en-IN" sz="1800" dirty="0" smtClean="0"/>
              <a:t>95% CI: </a:t>
            </a:r>
            <a:r>
              <a:rPr lang="en-IN" sz="1800" dirty="0"/>
              <a:t>0.43 to 0.99; </a:t>
            </a:r>
            <a:r>
              <a:rPr lang="en-IN" sz="1800" dirty="0" smtClean="0"/>
              <a:t>p=0.04</a:t>
            </a:r>
            <a:r>
              <a:rPr lang="en-IN" sz="1800" dirty="0"/>
              <a:t>) and o-DES (HR: 0.60; </a:t>
            </a:r>
            <a:r>
              <a:rPr lang="en-IN" sz="1800" dirty="0" smtClean="0"/>
              <a:t>95% CI</a:t>
            </a:r>
            <a:r>
              <a:rPr lang="en-IN" sz="1800" dirty="0"/>
              <a:t>: 0.41 to 0.89; </a:t>
            </a:r>
            <a:r>
              <a:rPr lang="en-IN" sz="1800" dirty="0" smtClean="0"/>
              <a:t>p=0.01</a:t>
            </a:r>
            <a:r>
              <a:rPr lang="en-IN" sz="1800" dirty="0"/>
              <a:t>) compared with the BMS group. </a:t>
            </a:r>
            <a:endParaRPr lang="en-IN" sz="1800" dirty="0" smtClean="0"/>
          </a:p>
          <a:p>
            <a:pPr algn="just"/>
            <a:r>
              <a:rPr lang="en-IN" sz="1800" dirty="0" smtClean="0"/>
              <a:t>The </a:t>
            </a:r>
            <a:r>
              <a:rPr lang="en-IN" sz="1800" dirty="0"/>
              <a:t>risk of very late ST was similar between the </a:t>
            </a:r>
            <a:r>
              <a:rPr lang="en-IN" sz="1800" dirty="0" smtClean="0"/>
              <a:t>n-DES and </a:t>
            </a:r>
            <a:r>
              <a:rPr lang="en-IN" sz="1800" dirty="0"/>
              <a:t>BMS groups (HR: 1.52; 95% CI: 0.78 to 2.98; </a:t>
            </a:r>
            <a:r>
              <a:rPr lang="en-IN" sz="1800" dirty="0" smtClean="0"/>
              <a:t>p=0.21</a:t>
            </a:r>
            <a:r>
              <a:rPr lang="en-IN" sz="1800" dirty="0"/>
              <a:t>), whereas a higher risk of very late ST was observed </a:t>
            </a:r>
            <a:r>
              <a:rPr lang="en-IN" sz="1800" dirty="0" smtClean="0"/>
              <a:t>with o-DES </a:t>
            </a:r>
            <a:r>
              <a:rPr lang="en-IN" sz="1800" dirty="0"/>
              <a:t>compared with BMS (HR: 2.88; 95% CI: 1.70 to 4.89; p &lt; 0.01</a:t>
            </a:r>
            <a:r>
              <a:rPr lang="en-IN" sz="1800" dirty="0" smtClean="0"/>
              <a:t>)</a:t>
            </a:r>
          </a:p>
          <a:p>
            <a:pPr algn="just"/>
            <a:r>
              <a:rPr lang="en-IN" sz="1800" b="1" dirty="0" smtClean="0"/>
              <a:t>CONCLUSIONS: </a:t>
            </a:r>
            <a:r>
              <a:rPr lang="en-IN" sz="1800" dirty="0"/>
              <a:t>Patients treated with n-DES have a lower risk of early/late ST than patients treated with BMS. The </a:t>
            </a:r>
            <a:r>
              <a:rPr lang="en-IN" sz="1800" dirty="0" smtClean="0"/>
              <a:t>risk of </a:t>
            </a:r>
            <a:r>
              <a:rPr lang="en-IN" sz="1800" dirty="0"/>
              <a:t>very late ST is low and comparable between n-DES and BMS up to 3 years of follow-up, whereas o-DES treatment </a:t>
            </a:r>
            <a:r>
              <a:rPr lang="en-IN" sz="1800" dirty="0" smtClean="0"/>
              <a:t>is associated </a:t>
            </a:r>
            <a:r>
              <a:rPr lang="en-IN" sz="1800" dirty="0"/>
              <a:t>with an increased risk of very late ST.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94470" y="6400801"/>
            <a:ext cx="4495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i="1" dirty="0"/>
              <a:t>Giovanna </a:t>
            </a:r>
            <a:r>
              <a:rPr lang="en-IN" sz="1400" i="1" dirty="0" err="1" smtClean="0"/>
              <a:t>Sarno</a:t>
            </a:r>
            <a:r>
              <a:rPr lang="en-IN" sz="1400" i="1" dirty="0" smtClean="0"/>
              <a:t> et al. J </a:t>
            </a:r>
            <a:r>
              <a:rPr lang="en-IN" sz="1400" i="1" dirty="0"/>
              <a:t>Am </a:t>
            </a:r>
            <a:r>
              <a:rPr lang="en-IN" sz="1400" i="1" dirty="0" err="1"/>
              <a:t>Coll</a:t>
            </a:r>
            <a:r>
              <a:rPr lang="en-IN" sz="1400" i="1" dirty="0"/>
              <a:t> </a:t>
            </a:r>
            <a:r>
              <a:rPr lang="en-IN" sz="1400" i="1" dirty="0" err="1"/>
              <a:t>Cardiol</a:t>
            </a:r>
            <a:r>
              <a:rPr lang="en-IN" sz="1400" i="1" dirty="0"/>
              <a:t> 2014;64:16–24</a:t>
            </a:r>
          </a:p>
        </p:txBody>
      </p:sp>
    </p:spTree>
    <p:extLst>
      <p:ext uri="{BB962C8B-B14F-4D97-AF65-F5344CB8AC3E}">
        <p14:creationId xmlns:p14="http://schemas.microsoft.com/office/powerpoint/2010/main" val="343320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2096064"/>
            <a:ext cx="10353761" cy="1326321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Other Polymer strategies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1777890" cy="157739"/>
          </a:xfrm>
        </p:spPr>
        <p:txBody>
          <a:bodyPr>
            <a:normAutofit fontScale="25000" lnSpcReduction="20000"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3665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673995"/>
            <a:ext cx="10353761" cy="948744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Bio-degradable polymers</a:t>
            </a:r>
            <a:endParaRPr lang="en-IN" sz="28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4" y="1774093"/>
            <a:ext cx="10353762" cy="3695136"/>
          </a:xfrm>
        </p:spPr>
        <p:txBody>
          <a:bodyPr/>
          <a:lstStyle/>
          <a:p>
            <a:pPr algn="just"/>
            <a:r>
              <a:rPr lang="en-US" dirty="0" smtClean="0"/>
              <a:t>Significantly reduces late ST, become equivalent to BMS</a:t>
            </a:r>
          </a:p>
          <a:p>
            <a:pPr algn="just"/>
            <a:endParaRPr lang="en-US" dirty="0" smtClean="0"/>
          </a:p>
          <a:p>
            <a:pPr algn="just"/>
            <a:r>
              <a:rPr lang="en-US" b="1" dirty="0" smtClean="0"/>
              <a:t>Mechanism: </a:t>
            </a:r>
            <a:r>
              <a:rPr lang="en-US" dirty="0" smtClean="0"/>
              <a:t>Polymer degrades over a period of a year</a:t>
            </a:r>
            <a:r>
              <a:rPr lang="en-IN" dirty="0" smtClean="0"/>
              <a:t>, hence less interfere with endothelialisation</a:t>
            </a:r>
          </a:p>
          <a:p>
            <a:pPr algn="just"/>
            <a:endParaRPr lang="en-IN" dirty="0" smtClean="0"/>
          </a:p>
          <a:p>
            <a:pPr algn="just"/>
            <a:r>
              <a:rPr lang="en-US" dirty="0" smtClean="0"/>
              <a:t>Stents available are:</a:t>
            </a:r>
          </a:p>
          <a:p>
            <a:pPr lvl="1" algn="just"/>
            <a:r>
              <a:rPr lang="en-US" i="1" dirty="0" err="1" smtClean="0"/>
              <a:t>Biolimus</a:t>
            </a:r>
            <a:r>
              <a:rPr lang="en-US" i="1" dirty="0" smtClean="0"/>
              <a:t> </a:t>
            </a:r>
            <a:r>
              <a:rPr lang="en-US" i="1" dirty="0"/>
              <a:t>eluting stents with bio-degradable </a:t>
            </a:r>
            <a:r>
              <a:rPr lang="en-US" i="1" dirty="0" smtClean="0"/>
              <a:t>polymer</a:t>
            </a:r>
          </a:p>
          <a:p>
            <a:pPr lvl="1" algn="just"/>
            <a:r>
              <a:rPr lang="en-US" i="1" dirty="0" err="1" smtClean="0"/>
              <a:t>Sirolimus</a:t>
            </a:r>
            <a:r>
              <a:rPr lang="en-US" i="1" dirty="0" smtClean="0"/>
              <a:t> eluting stents with bio-degradable polymer</a:t>
            </a:r>
          </a:p>
        </p:txBody>
      </p:sp>
    </p:spTree>
    <p:extLst>
      <p:ext uri="{BB962C8B-B14F-4D97-AF65-F5344CB8AC3E}">
        <p14:creationId xmlns:p14="http://schemas.microsoft.com/office/powerpoint/2010/main" val="158517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99753"/>
            <a:ext cx="10353761" cy="979895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Leaders </a:t>
            </a:r>
            <a:r>
              <a:rPr lang="en-IN" sz="2400" dirty="0" smtClean="0"/>
              <a:t>(</a:t>
            </a:r>
            <a:r>
              <a:rPr lang="en-IN" sz="2400" dirty="0" err="1"/>
              <a:t>Limus</a:t>
            </a:r>
            <a:r>
              <a:rPr lang="en-IN" sz="2400" dirty="0"/>
              <a:t> Eluted from A Durable vs. </a:t>
            </a:r>
            <a:r>
              <a:rPr lang="en-IN" sz="2400" dirty="0" err="1" smtClean="0"/>
              <a:t>Erodable</a:t>
            </a:r>
            <a:r>
              <a:rPr lang="en-IN" sz="2400" dirty="0" smtClean="0"/>
              <a:t> Stent </a:t>
            </a:r>
            <a:r>
              <a:rPr lang="en-IN" sz="2400" dirty="0"/>
              <a:t>coating</a:t>
            </a:r>
            <a:r>
              <a:rPr lang="en-IN" sz="2400" dirty="0" smtClean="0"/>
              <a:t>) trial</a:t>
            </a:r>
            <a:endParaRPr lang="en-IN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60620"/>
            <a:ext cx="10353762" cy="3412901"/>
          </a:xfrm>
        </p:spPr>
        <p:txBody>
          <a:bodyPr>
            <a:normAutofit/>
          </a:bodyPr>
          <a:lstStyle/>
          <a:p>
            <a:pPr algn="just"/>
            <a:r>
              <a:rPr lang="en-US" sz="1800" b="1" dirty="0" smtClean="0"/>
              <a:t>AIM: </a:t>
            </a:r>
            <a:r>
              <a:rPr lang="en-US" sz="1800" dirty="0" smtClean="0"/>
              <a:t>To </a:t>
            </a:r>
            <a:r>
              <a:rPr lang="en-IN" sz="1800" dirty="0" smtClean="0"/>
              <a:t>assess </a:t>
            </a:r>
            <a:r>
              <a:rPr lang="en-IN" sz="1800" dirty="0"/>
              <a:t>safety and efficacy of </a:t>
            </a:r>
            <a:r>
              <a:rPr lang="en-IN" sz="1800" dirty="0" smtClean="0"/>
              <a:t>BES (</a:t>
            </a:r>
            <a:r>
              <a:rPr lang="en-IN" sz="1800" dirty="0" err="1" smtClean="0"/>
              <a:t>biolimus</a:t>
            </a:r>
            <a:r>
              <a:rPr lang="en-IN" sz="1800" dirty="0" smtClean="0"/>
              <a:t> eluting stent) </a:t>
            </a:r>
            <a:r>
              <a:rPr lang="en-IN" sz="1800" dirty="0"/>
              <a:t>with </a:t>
            </a:r>
            <a:r>
              <a:rPr lang="en-IN" sz="1800" dirty="0" smtClean="0"/>
              <a:t>stable polymer SES</a:t>
            </a:r>
          </a:p>
          <a:p>
            <a:pPr algn="just"/>
            <a:r>
              <a:rPr lang="en-IN" sz="1800" dirty="0" smtClean="0"/>
              <a:t>Multi-</a:t>
            </a:r>
            <a:r>
              <a:rPr lang="en-IN" sz="1800" dirty="0" err="1" smtClean="0"/>
              <a:t>center</a:t>
            </a:r>
            <a:r>
              <a:rPr lang="en-IN" sz="1800" dirty="0"/>
              <a:t>, randomized, </a:t>
            </a:r>
            <a:r>
              <a:rPr lang="en-IN" sz="1800" dirty="0" smtClean="0"/>
              <a:t>assessor blind</a:t>
            </a:r>
            <a:r>
              <a:rPr lang="en-IN" sz="1800" dirty="0"/>
              <a:t>, non-inferiority </a:t>
            </a:r>
            <a:r>
              <a:rPr lang="en-IN" sz="1800" dirty="0" smtClean="0"/>
              <a:t>trial performed </a:t>
            </a:r>
            <a:r>
              <a:rPr lang="en-IN" sz="1800" dirty="0"/>
              <a:t>at 10 European </a:t>
            </a:r>
            <a:r>
              <a:rPr lang="en-IN" sz="1800" dirty="0" smtClean="0"/>
              <a:t>sites</a:t>
            </a:r>
          </a:p>
          <a:p>
            <a:pPr algn="just"/>
            <a:r>
              <a:rPr lang="en-IN" sz="1800" dirty="0" smtClean="0"/>
              <a:t>N=1,707 </a:t>
            </a:r>
            <a:r>
              <a:rPr lang="en-IN" sz="1800" dirty="0"/>
              <a:t>patients were enrolled and randomized 1:1 to BES or </a:t>
            </a:r>
            <a:r>
              <a:rPr lang="en-IN" sz="1800" dirty="0" smtClean="0"/>
              <a:t>SES group</a:t>
            </a:r>
          </a:p>
          <a:p>
            <a:pPr algn="just"/>
            <a:r>
              <a:rPr lang="en-IN" sz="1800" dirty="0"/>
              <a:t>All patients </a:t>
            </a:r>
            <a:r>
              <a:rPr lang="en-IN" sz="1800" dirty="0" smtClean="0"/>
              <a:t>were </a:t>
            </a:r>
            <a:r>
              <a:rPr lang="en-IN" sz="1800" dirty="0"/>
              <a:t>followed up to 5 </a:t>
            </a:r>
            <a:r>
              <a:rPr lang="en-IN" sz="1800" dirty="0" smtClean="0"/>
              <a:t>years</a:t>
            </a:r>
          </a:p>
          <a:p>
            <a:pPr algn="just"/>
            <a:r>
              <a:rPr lang="en-IN" sz="1800" b="1" dirty="0"/>
              <a:t>P</a:t>
            </a:r>
            <a:r>
              <a:rPr lang="en-IN" sz="1800" b="1" dirty="0" smtClean="0"/>
              <a:t>rimary endpoint:  </a:t>
            </a:r>
            <a:r>
              <a:rPr lang="en-IN" sz="1800" dirty="0" smtClean="0"/>
              <a:t>MACE </a:t>
            </a:r>
            <a:r>
              <a:rPr lang="en-IN" sz="1800" dirty="0"/>
              <a:t>(a composite of cardiac death, </a:t>
            </a:r>
            <a:r>
              <a:rPr lang="en-IN" sz="1800" dirty="0" smtClean="0"/>
              <a:t>MI </a:t>
            </a:r>
            <a:r>
              <a:rPr lang="en-IN" sz="1800" dirty="0"/>
              <a:t>or </a:t>
            </a:r>
            <a:r>
              <a:rPr lang="en-IN" sz="1800" dirty="0" smtClean="0"/>
              <a:t>clinically indicated </a:t>
            </a:r>
            <a:r>
              <a:rPr lang="en-IN" sz="1800" dirty="0"/>
              <a:t>TVR) at 9 </a:t>
            </a:r>
            <a:r>
              <a:rPr lang="en-IN" sz="1800" dirty="0" smtClean="0"/>
              <a:t>months</a:t>
            </a:r>
            <a:endParaRPr lang="en-IN" sz="1800" dirty="0"/>
          </a:p>
          <a:p>
            <a:pPr algn="just"/>
            <a:r>
              <a:rPr lang="en-IN" sz="1800" b="1" dirty="0"/>
              <a:t>Secondary </a:t>
            </a:r>
            <a:r>
              <a:rPr lang="en-IN" sz="1800" b="1" dirty="0" smtClean="0"/>
              <a:t>endpoints: </a:t>
            </a:r>
            <a:r>
              <a:rPr lang="en-IN" sz="1800" dirty="0" smtClean="0"/>
              <a:t>were </a:t>
            </a:r>
            <a:r>
              <a:rPr lang="en-IN" sz="1800" dirty="0"/>
              <a:t>death, cardiac death, MI, ST (ARC defined), TLR and TVR</a:t>
            </a:r>
            <a:r>
              <a:rPr lang="en-IN" sz="1800" dirty="0" smtClean="0"/>
              <a:t>.</a:t>
            </a:r>
            <a:endParaRPr lang="en-IN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6529591" y="6284890"/>
            <a:ext cx="5383368" cy="309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i="1" dirty="0"/>
              <a:t>Patrick </a:t>
            </a:r>
            <a:r>
              <a:rPr lang="en-IN" sz="1400" i="1" dirty="0" err="1" smtClean="0"/>
              <a:t>Serruys</a:t>
            </a:r>
            <a:r>
              <a:rPr lang="en-IN" sz="1400" i="1" dirty="0" smtClean="0"/>
              <a:t> et </a:t>
            </a:r>
            <a:r>
              <a:rPr lang="en-IN" sz="1400" i="1" dirty="0"/>
              <a:t>al JACC </a:t>
            </a:r>
            <a:r>
              <a:rPr lang="en-IN" sz="1400" i="1" dirty="0" err="1"/>
              <a:t>Vol</a:t>
            </a:r>
            <a:r>
              <a:rPr lang="en-IN" sz="1400" i="1" dirty="0"/>
              <a:t> 60/17/</a:t>
            </a:r>
            <a:r>
              <a:rPr lang="en-IN" sz="1400" i="1" dirty="0" err="1"/>
              <a:t>Suppl</a:t>
            </a:r>
            <a:r>
              <a:rPr lang="en-IN" sz="1400" i="1" dirty="0"/>
              <a:t> </a:t>
            </a:r>
            <a:r>
              <a:rPr lang="en-IN" sz="1400" i="1" dirty="0" smtClean="0"/>
              <a:t>B, October </a:t>
            </a:r>
            <a:r>
              <a:rPr lang="en-IN" sz="1400" i="1" dirty="0"/>
              <a:t>22–26, 2012</a:t>
            </a:r>
          </a:p>
        </p:txBody>
      </p:sp>
    </p:spTree>
    <p:extLst>
      <p:ext uri="{BB962C8B-B14F-4D97-AF65-F5344CB8AC3E}">
        <p14:creationId xmlns:p14="http://schemas.microsoft.com/office/powerpoint/2010/main" val="87422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701" y="1735456"/>
            <a:ext cx="10728102" cy="3695136"/>
          </a:xfrm>
        </p:spPr>
        <p:txBody>
          <a:bodyPr>
            <a:noAutofit/>
          </a:bodyPr>
          <a:lstStyle/>
          <a:p>
            <a:pPr algn="just"/>
            <a:r>
              <a:rPr lang="en-US" sz="1800" b="1" dirty="0" smtClean="0"/>
              <a:t>RESULTS: </a:t>
            </a:r>
          </a:p>
          <a:p>
            <a:pPr algn="just"/>
            <a:r>
              <a:rPr lang="en-IN" sz="1800" dirty="0"/>
              <a:t>MACE </a:t>
            </a:r>
            <a:r>
              <a:rPr lang="en-IN" sz="1800" dirty="0" smtClean="0"/>
              <a:t>was lower </a:t>
            </a:r>
            <a:r>
              <a:rPr lang="en-IN" sz="1800" dirty="0"/>
              <a:t>in patients treated with BES than in those treated with SES (18.7% vs. 22.6%: p =</a:t>
            </a:r>
            <a:r>
              <a:rPr lang="en-IN" sz="1800" dirty="0" smtClean="0"/>
              <a:t>0.050)</a:t>
            </a:r>
          </a:p>
          <a:p>
            <a:pPr algn="just"/>
            <a:r>
              <a:rPr lang="en-IN" sz="1800" dirty="0"/>
              <a:t>RR of definite ST was 0.62 </a:t>
            </a:r>
            <a:r>
              <a:rPr lang="en-IN" sz="1800" dirty="0" smtClean="0"/>
              <a:t>(p=0.09</a:t>
            </a:r>
            <a:r>
              <a:rPr lang="en-IN" sz="1800" dirty="0"/>
              <a:t>), which was largely attributed to a </a:t>
            </a:r>
            <a:r>
              <a:rPr lang="en-IN" sz="1800" dirty="0" smtClean="0"/>
              <a:t>lower risk </a:t>
            </a:r>
            <a:r>
              <a:rPr lang="en-IN" sz="1800" dirty="0"/>
              <a:t>of very late definite ST between years 1 and 4 </a:t>
            </a:r>
            <a:r>
              <a:rPr lang="en-IN" sz="1800" dirty="0" smtClean="0"/>
              <a:t>in </a:t>
            </a:r>
            <a:r>
              <a:rPr lang="en-IN" sz="1800" dirty="0"/>
              <a:t>BES compared </a:t>
            </a:r>
            <a:r>
              <a:rPr lang="en-IN" sz="1800" dirty="0" smtClean="0"/>
              <a:t>to </a:t>
            </a:r>
            <a:r>
              <a:rPr lang="en-IN" sz="1800" dirty="0"/>
              <a:t>SES </a:t>
            </a:r>
            <a:r>
              <a:rPr lang="en-IN" sz="1800" dirty="0" smtClean="0"/>
              <a:t>group (RR </a:t>
            </a:r>
            <a:r>
              <a:rPr lang="en-IN" sz="1800" dirty="0"/>
              <a:t>0.20, </a:t>
            </a:r>
            <a:r>
              <a:rPr lang="en-IN" sz="1800" dirty="0" smtClean="0"/>
              <a:t>p=0.004</a:t>
            </a:r>
            <a:r>
              <a:rPr lang="en-IN" sz="1800" dirty="0"/>
              <a:t>) demonstrating 80% relative risk </a:t>
            </a:r>
            <a:r>
              <a:rPr lang="en-IN" sz="1800" dirty="0" smtClean="0"/>
              <a:t>reduction</a:t>
            </a:r>
          </a:p>
          <a:p>
            <a:pPr algn="just"/>
            <a:r>
              <a:rPr lang="en-US" sz="1800" dirty="0" smtClean="0"/>
              <a:t>Lower MACE was </a:t>
            </a:r>
            <a:r>
              <a:rPr lang="en-IN" sz="1800" dirty="0"/>
              <a:t>largely driven by a lower </a:t>
            </a:r>
            <a:r>
              <a:rPr lang="en-IN" sz="1800" dirty="0" smtClean="0"/>
              <a:t>rate of  definite </a:t>
            </a:r>
            <a:r>
              <a:rPr lang="en-IN" sz="1800" dirty="0"/>
              <a:t>VLST beyond the first year of </a:t>
            </a:r>
            <a:r>
              <a:rPr lang="en-IN" sz="1800" dirty="0" smtClean="0"/>
              <a:t>follow-up</a:t>
            </a:r>
          </a:p>
          <a:p>
            <a:pPr algn="just"/>
            <a:r>
              <a:rPr lang="en-IN" sz="1800" b="1" dirty="0"/>
              <a:t>Conclusions: </a:t>
            </a:r>
            <a:r>
              <a:rPr lang="en-IN" sz="1800" dirty="0"/>
              <a:t>Biodegradable polymer BES are non-inferior to durable polymer </a:t>
            </a:r>
            <a:r>
              <a:rPr lang="en-IN" sz="1800" dirty="0" smtClean="0"/>
              <a:t>SES and by </a:t>
            </a:r>
            <a:r>
              <a:rPr lang="en-IN" sz="1800" dirty="0"/>
              <a:t>reducing the risk of cardiac events associated with VLST, might improve </a:t>
            </a:r>
            <a:r>
              <a:rPr lang="en-IN" sz="1800" dirty="0" smtClean="0"/>
              <a:t>long term clinical </a:t>
            </a:r>
            <a:r>
              <a:rPr lang="en-IN" sz="1800" dirty="0"/>
              <a:t>outcomes</a:t>
            </a:r>
          </a:p>
        </p:txBody>
      </p:sp>
    </p:spTree>
    <p:extLst>
      <p:ext uri="{BB962C8B-B14F-4D97-AF65-F5344CB8AC3E}">
        <p14:creationId xmlns:p14="http://schemas.microsoft.com/office/powerpoint/2010/main" val="37693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489399"/>
            <a:ext cx="10353761" cy="884349"/>
          </a:xfrm>
        </p:spPr>
        <p:txBody>
          <a:bodyPr>
            <a:noAutofit/>
          </a:bodyPr>
          <a:lstStyle/>
          <a:p>
            <a:r>
              <a:rPr lang="en-IN" sz="1600" dirty="0">
                <a:solidFill>
                  <a:srgbClr val="FFC000"/>
                </a:solidFill>
              </a:rPr>
              <a:t>Clinical Outcomes With </a:t>
            </a:r>
            <a:r>
              <a:rPr lang="en-IN" sz="1600" dirty="0" err="1" smtClean="0">
                <a:solidFill>
                  <a:srgbClr val="FFC000"/>
                </a:solidFill>
              </a:rPr>
              <a:t>Bioabsorbable</a:t>
            </a:r>
            <a:r>
              <a:rPr lang="en-IN" sz="1600" dirty="0" smtClean="0">
                <a:solidFill>
                  <a:srgbClr val="FFC000"/>
                </a:solidFill>
              </a:rPr>
              <a:t> Polymer </a:t>
            </a:r>
            <a:r>
              <a:rPr lang="en-IN" sz="1600" dirty="0">
                <a:solidFill>
                  <a:srgbClr val="FFC000"/>
                </a:solidFill>
              </a:rPr>
              <a:t>Versus Durable </a:t>
            </a:r>
            <a:r>
              <a:rPr lang="en-IN" sz="1600" dirty="0" smtClean="0">
                <a:solidFill>
                  <a:srgbClr val="FFC000"/>
                </a:solidFill>
              </a:rPr>
              <a:t>Polymer Based</a:t>
            </a:r>
            <a:r>
              <a:rPr lang="en-IN" sz="1600" dirty="0">
                <a:solidFill>
                  <a:srgbClr val="FFC000"/>
                </a:solidFill>
              </a:rPr>
              <a:t/>
            </a:r>
            <a:br>
              <a:rPr lang="en-IN" sz="1600" dirty="0">
                <a:solidFill>
                  <a:srgbClr val="FFC000"/>
                </a:solidFill>
              </a:rPr>
            </a:br>
            <a:r>
              <a:rPr lang="en-IN" sz="1600" dirty="0">
                <a:solidFill>
                  <a:srgbClr val="FFC000"/>
                </a:solidFill>
              </a:rPr>
              <a:t>Drug-Eluting and Bare-Metal Stents</a:t>
            </a:r>
            <a:br>
              <a:rPr lang="en-IN" sz="1600" dirty="0">
                <a:solidFill>
                  <a:srgbClr val="FFC000"/>
                </a:solidFill>
              </a:rPr>
            </a:br>
            <a:r>
              <a:rPr lang="en-IN" sz="1600" dirty="0"/>
              <a:t>Evidence From a Comprehensive Network Meta-Analysis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6" y="2014056"/>
            <a:ext cx="10353762" cy="3073100"/>
          </a:xfrm>
        </p:spPr>
        <p:txBody>
          <a:bodyPr>
            <a:normAutofit/>
          </a:bodyPr>
          <a:lstStyle/>
          <a:p>
            <a:pPr algn="just"/>
            <a:r>
              <a:rPr lang="en-US" sz="1800" b="1" dirty="0"/>
              <a:t>AIM: </a:t>
            </a:r>
            <a:r>
              <a:rPr lang="en-US" sz="1800" dirty="0"/>
              <a:t>to </a:t>
            </a:r>
            <a:r>
              <a:rPr lang="en-US" sz="1800" dirty="0" smtClean="0"/>
              <a:t>investigate relative </a:t>
            </a:r>
            <a:r>
              <a:rPr lang="en-US" sz="1800" dirty="0"/>
              <a:t>safety and efficacy of </a:t>
            </a:r>
            <a:r>
              <a:rPr lang="en-US" sz="1800" dirty="0" err="1"/>
              <a:t>bioabsorbable</a:t>
            </a:r>
            <a:r>
              <a:rPr lang="en-US" sz="1800" dirty="0"/>
              <a:t> polymer (</a:t>
            </a:r>
            <a:r>
              <a:rPr lang="en-US" sz="1800" dirty="0" smtClean="0"/>
              <a:t>BP) based </a:t>
            </a:r>
            <a:r>
              <a:rPr lang="en-US" sz="1800" dirty="0" err="1" smtClean="0"/>
              <a:t>biolimus</a:t>
            </a:r>
            <a:r>
              <a:rPr lang="en-US" sz="1800" dirty="0" smtClean="0"/>
              <a:t> eluting stents </a:t>
            </a:r>
            <a:r>
              <a:rPr lang="en-US" sz="1800" dirty="0"/>
              <a:t>(BES) versus </a:t>
            </a:r>
            <a:r>
              <a:rPr lang="en-US" sz="1800" dirty="0" smtClean="0"/>
              <a:t>durable polymer </a:t>
            </a:r>
            <a:r>
              <a:rPr lang="en-US" sz="1800" dirty="0"/>
              <a:t>(</a:t>
            </a:r>
            <a:r>
              <a:rPr lang="en-US" sz="1800" dirty="0" smtClean="0"/>
              <a:t>DP) DES and BMS </a:t>
            </a:r>
            <a:r>
              <a:rPr lang="en-US" sz="1800" dirty="0"/>
              <a:t>by </a:t>
            </a:r>
            <a:r>
              <a:rPr lang="en-US" sz="1800" dirty="0" smtClean="0"/>
              <a:t>means of </a:t>
            </a:r>
            <a:r>
              <a:rPr lang="en-US" sz="1800" dirty="0"/>
              <a:t>a </a:t>
            </a:r>
            <a:r>
              <a:rPr lang="en-US" sz="1800" dirty="0" smtClean="0"/>
              <a:t>net work meta-analysis</a:t>
            </a:r>
          </a:p>
          <a:p>
            <a:pPr algn="just"/>
            <a:r>
              <a:rPr lang="en-IN" sz="1800" dirty="0"/>
              <a:t>89 trials including 85,490 </a:t>
            </a:r>
            <a:r>
              <a:rPr lang="en-IN" sz="1800" dirty="0" smtClean="0"/>
              <a:t>patients</a:t>
            </a:r>
          </a:p>
          <a:p>
            <a:pPr algn="just"/>
            <a:r>
              <a:rPr lang="en-IN" sz="1800" dirty="0" smtClean="0"/>
              <a:t>Stents used were BP-BES</a:t>
            </a:r>
            <a:r>
              <a:rPr lang="en-IN" sz="1800" dirty="0"/>
              <a:t>, SES, </a:t>
            </a:r>
            <a:r>
              <a:rPr lang="en-IN" sz="1800" dirty="0" smtClean="0"/>
              <a:t>PES, </a:t>
            </a:r>
            <a:r>
              <a:rPr lang="en-IN" sz="1800" dirty="0" err="1" smtClean="0"/>
              <a:t>CoCr</a:t>
            </a:r>
            <a:r>
              <a:rPr lang="en-IN" sz="1800" dirty="0" smtClean="0"/>
              <a:t>-EES</a:t>
            </a:r>
            <a:r>
              <a:rPr lang="en-IN" sz="1800" dirty="0"/>
              <a:t>, </a:t>
            </a:r>
            <a:r>
              <a:rPr lang="en-IN" sz="1800" dirty="0" err="1"/>
              <a:t>PtCr</a:t>
            </a:r>
            <a:r>
              <a:rPr lang="en-IN" sz="1800" dirty="0"/>
              <a:t>-EES, </a:t>
            </a:r>
            <a:r>
              <a:rPr lang="en-IN" sz="1800" dirty="0" err="1"/>
              <a:t>phosphorylcholine</a:t>
            </a:r>
            <a:r>
              <a:rPr lang="en-IN" sz="1800" dirty="0"/>
              <a:t> </a:t>
            </a:r>
            <a:r>
              <a:rPr lang="en-IN" sz="1800" dirty="0" smtClean="0"/>
              <a:t>polymer-based fast release </a:t>
            </a:r>
            <a:r>
              <a:rPr lang="en-IN" sz="1800" dirty="0" err="1"/>
              <a:t>zotarolimus</a:t>
            </a:r>
            <a:r>
              <a:rPr lang="en-IN" sz="1800" dirty="0"/>
              <a:t>-eluting stents (PC-ZES) (</a:t>
            </a:r>
            <a:r>
              <a:rPr lang="en-IN" sz="1800" dirty="0" err="1" smtClean="0"/>
              <a:t>Endeavor</a:t>
            </a:r>
            <a:r>
              <a:rPr lang="en-IN" sz="1800" dirty="0" smtClean="0"/>
              <a:t>, Medtronic</a:t>
            </a:r>
            <a:r>
              <a:rPr lang="en-IN" sz="1800" dirty="0"/>
              <a:t>, Minneapolis, Minnesota</a:t>
            </a:r>
            <a:r>
              <a:rPr lang="en-IN" sz="1800" dirty="0" smtClean="0"/>
              <a:t>) </a:t>
            </a:r>
            <a:r>
              <a:rPr lang="en-IN" sz="1800" dirty="0"/>
              <a:t>and </a:t>
            </a:r>
            <a:r>
              <a:rPr lang="en-IN" sz="1800" dirty="0" smtClean="0"/>
              <a:t>C10/C19/PVP </a:t>
            </a:r>
            <a:r>
              <a:rPr lang="en-IN" sz="1800" dirty="0"/>
              <a:t>polymer based </a:t>
            </a:r>
            <a:r>
              <a:rPr lang="en-IN" sz="1800" dirty="0" smtClean="0"/>
              <a:t>slow release </a:t>
            </a:r>
            <a:r>
              <a:rPr lang="en-IN" sz="1800" dirty="0"/>
              <a:t>ZES (</a:t>
            </a:r>
            <a:r>
              <a:rPr lang="en-IN" sz="1800" dirty="0" smtClean="0"/>
              <a:t>Resolute, Medtronic)</a:t>
            </a:r>
            <a:endParaRPr lang="en-IN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7302325" y="6367772"/>
            <a:ext cx="4662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i="1" dirty="0" err="1"/>
              <a:t>Tullio</a:t>
            </a:r>
            <a:r>
              <a:rPr lang="en-IN" sz="1400" i="1" dirty="0"/>
              <a:t> </a:t>
            </a:r>
            <a:r>
              <a:rPr lang="en-IN" sz="1400" i="1" dirty="0" err="1" smtClean="0"/>
              <a:t>Palmerini</a:t>
            </a:r>
            <a:r>
              <a:rPr lang="en-IN" sz="1400" i="1" dirty="0" smtClean="0"/>
              <a:t> et al. J </a:t>
            </a:r>
            <a:r>
              <a:rPr lang="en-IN" sz="1400" i="1" dirty="0"/>
              <a:t>Am </a:t>
            </a:r>
            <a:r>
              <a:rPr lang="en-IN" sz="1400" i="1" dirty="0" err="1"/>
              <a:t>Coll</a:t>
            </a:r>
            <a:r>
              <a:rPr lang="en-IN" sz="1400" i="1" dirty="0"/>
              <a:t> </a:t>
            </a:r>
            <a:r>
              <a:rPr lang="en-IN" sz="1400" i="1" dirty="0" err="1"/>
              <a:t>Cardiol</a:t>
            </a:r>
            <a:r>
              <a:rPr lang="en-IN" sz="1400" i="1" dirty="0"/>
              <a:t> </a:t>
            </a:r>
            <a:r>
              <a:rPr lang="en-IN" sz="1400" i="1" dirty="0" smtClean="0"/>
              <a:t>2014;63:299–307</a:t>
            </a:r>
            <a:endParaRPr lang="en-IN" sz="1400" i="1" dirty="0"/>
          </a:p>
        </p:txBody>
      </p:sp>
    </p:spTree>
    <p:extLst>
      <p:ext uri="{BB962C8B-B14F-4D97-AF65-F5344CB8AC3E}">
        <p14:creationId xmlns:p14="http://schemas.microsoft.com/office/powerpoint/2010/main" val="324055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197476"/>
            <a:ext cx="10353761" cy="1326321"/>
          </a:xfrm>
        </p:spPr>
        <p:txBody>
          <a:bodyPr/>
          <a:lstStyle/>
          <a:p>
            <a:endParaRPr lang="en-IN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953038"/>
            <a:ext cx="10353762" cy="5074275"/>
          </a:xfrm>
        </p:spPr>
        <p:txBody>
          <a:bodyPr>
            <a:noAutofit/>
          </a:bodyPr>
          <a:lstStyle/>
          <a:p>
            <a:pPr algn="just"/>
            <a:r>
              <a:rPr lang="en-IN" sz="1800" b="1" dirty="0" smtClean="0"/>
              <a:t>RESULTS:</a:t>
            </a:r>
          </a:p>
          <a:p>
            <a:pPr algn="just"/>
            <a:r>
              <a:rPr lang="en-IN" sz="1800" dirty="0" smtClean="0"/>
              <a:t>BP-BES </a:t>
            </a:r>
            <a:r>
              <a:rPr lang="en-IN" sz="1800" dirty="0"/>
              <a:t>were associated with </a:t>
            </a:r>
            <a:r>
              <a:rPr lang="en-IN" sz="1800" dirty="0" smtClean="0"/>
              <a:t>lower rates </a:t>
            </a:r>
            <a:r>
              <a:rPr lang="en-IN" sz="1800" dirty="0"/>
              <a:t>of cardiac </a:t>
            </a:r>
            <a:r>
              <a:rPr lang="en-IN" sz="1800" dirty="0" smtClean="0"/>
              <a:t>death/ MI, </a:t>
            </a:r>
            <a:r>
              <a:rPr lang="en-IN" sz="1800" dirty="0"/>
              <a:t>MI, and </a:t>
            </a:r>
            <a:r>
              <a:rPr lang="en-IN" sz="1800" dirty="0" smtClean="0"/>
              <a:t>TVR </a:t>
            </a:r>
            <a:r>
              <a:rPr lang="en-IN" sz="1800" dirty="0"/>
              <a:t>than BMS and </a:t>
            </a:r>
            <a:r>
              <a:rPr lang="en-IN" sz="1800" dirty="0" smtClean="0"/>
              <a:t>lower rates </a:t>
            </a:r>
            <a:r>
              <a:rPr lang="en-IN" sz="1800" dirty="0"/>
              <a:t>of TVR than </a:t>
            </a:r>
            <a:r>
              <a:rPr lang="en-IN" sz="1800" dirty="0" smtClean="0"/>
              <a:t>fast release ZES</a:t>
            </a:r>
          </a:p>
          <a:p>
            <a:pPr algn="just"/>
            <a:r>
              <a:rPr lang="en-IN" sz="1800" dirty="0" smtClean="0"/>
              <a:t>BP-BES </a:t>
            </a:r>
            <a:r>
              <a:rPr lang="en-IN" sz="1800" dirty="0"/>
              <a:t>had similar rates of cardiac death/MI, </a:t>
            </a:r>
            <a:r>
              <a:rPr lang="en-IN" sz="1800" dirty="0" smtClean="0"/>
              <a:t>MI and TVR </a:t>
            </a:r>
            <a:r>
              <a:rPr lang="en-IN" sz="1800" dirty="0"/>
              <a:t>compared with other </a:t>
            </a:r>
            <a:r>
              <a:rPr lang="en-IN" sz="1800" dirty="0" smtClean="0"/>
              <a:t>2</a:t>
            </a:r>
            <a:r>
              <a:rPr lang="en-IN" sz="1800" baseline="30000" dirty="0" smtClean="0"/>
              <a:t>nd</a:t>
            </a:r>
            <a:r>
              <a:rPr lang="en-IN" sz="1800" dirty="0"/>
              <a:t> </a:t>
            </a:r>
            <a:r>
              <a:rPr lang="en-IN" sz="1800" dirty="0" smtClean="0"/>
              <a:t>generation DP DES </a:t>
            </a:r>
            <a:r>
              <a:rPr lang="en-IN" sz="1800" dirty="0"/>
              <a:t>but higher rates of </a:t>
            </a:r>
            <a:r>
              <a:rPr lang="en-IN" sz="1800" dirty="0" smtClean="0"/>
              <a:t>1 year ST (both early &amp; late) </a:t>
            </a:r>
            <a:r>
              <a:rPr lang="en-IN" sz="1800" dirty="0"/>
              <a:t>than </a:t>
            </a:r>
            <a:r>
              <a:rPr lang="en-IN" sz="1800" dirty="0" err="1" smtClean="0"/>
              <a:t>CoCr</a:t>
            </a:r>
            <a:r>
              <a:rPr lang="en-IN" sz="1800" dirty="0" smtClean="0"/>
              <a:t>-EES</a:t>
            </a:r>
          </a:p>
          <a:p>
            <a:pPr algn="just"/>
            <a:r>
              <a:rPr lang="en-IN" sz="1800" dirty="0" smtClean="0"/>
              <a:t>Conversely </a:t>
            </a:r>
            <a:r>
              <a:rPr lang="en-IN" sz="1800" dirty="0"/>
              <a:t>a </a:t>
            </a:r>
            <a:r>
              <a:rPr lang="en-IN" sz="1800" dirty="0" err="1" smtClean="0"/>
              <a:t>nonsignificant</a:t>
            </a:r>
            <a:r>
              <a:rPr lang="en-IN" sz="1800" dirty="0" smtClean="0"/>
              <a:t> trend </a:t>
            </a:r>
            <a:r>
              <a:rPr lang="en-IN" sz="1800" dirty="0"/>
              <a:t>was present for a reduced rate of very late ST (</a:t>
            </a:r>
            <a:r>
              <a:rPr lang="en-IN" sz="1800" dirty="0" smtClean="0"/>
              <a:t>beyond 1 </a:t>
            </a:r>
            <a:r>
              <a:rPr lang="en-IN" sz="1800" dirty="0"/>
              <a:t>year) with BP-BES compared with </a:t>
            </a:r>
            <a:r>
              <a:rPr lang="en-IN" sz="1800" dirty="0" err="1"/>
              <a:t>CoCr</a:t>
            </a:r>
            <a:r>
              <a:rPr lang="en-IN" sz="1800" dirty="0"/>
              <a:t>-EES</a:t>
            </a:r>
            <a:endParaRPr lang="en-IN" sz="1800" dirty="0" smtClean="0"/>
          </a:p>
          <a:p>
            <a:pPr algn="just"/>
            <a:r>
              <a:rPr lang="en-IN" sz="1800" dirty="0" smtClean="0"/>
              <a:t>BP-BES </a:t>
            </a:r>
            <a:r>
              <a:rPr lang="en-IN" sz="1800" dirty="0"/>
              <a:t>were associated with improved late outcomes compared with BMS </a:t>
            </a:r>
            <a:r>
              <a:rPr lang="en-IN" sz="1800" dirty="0" smtClean="0"/>
              <a:t>and PES, </a:t>
            </a:r>
            <a:r>
              <a:rPr lang="en-IN" sz="1800" dirty="0"/>
              <a:t>considering the latest follow-up data available, with </a:t>
            </a:r>
            <a:r>
              <a:rPr lang="en-IN" sz="1800" dirty="0" err="1"/>
              <a:t>nonsignificantly</a:t>
            </a:r>
            <a:r>
              <a:rPr lang="en-IN" sz="1800" dirty="0"/>
              <a:t> different </a:t>
            </a:r>
            <a:r>
              <a:rPr lang="en-IN" sz="1800" dirty="0" smtClean="0"/>
              <a:t>outcomes compared </a:t>
            </a:r>
            <a:r>
              <a:rPr lang="en-IN" sz="1800" dirty="0"/>
              <a:t>with other DP-DES although higher rates of definite ST compared with </a:t>
            </a:r>
            <a:r>
              <a:rPr lang="en-IN" sz="1800" dirty="0" err="1" smtClean="0"/>
              <a:t>CoCr</a:t>
            </a:r>
            <a:r>
              <a:rPr lang="en-IN" sz="1800" dirty="0" smtClean="0"/>
              <a:t>-EES</a:t>
            </a:r>
          </a:p>
          <a:p>
            <a:pPr algn="just"/>
            <a:r>
              <a:rPr lang="en-US" sz="1800" b="1" dirty="0" smtClean="0"/>
              <a:t>CONCLUSION: </a:t>
            </a:r>
            <a:r>
              <a:rPr lang="en-IN" sz="1800" dirty="0" smtClean="0"/>
              <a:t>BP-BES </a:t>
            </a:r>
            <a:r>
              <a:rPr lang="en-IN" sz="1800" dirty="0"/>
              <a:t>were associated with superior clinical outcomes compared with BMS and first-generation DES and similar rates of cardiac death/MI, MI, and TVR compared with    2nd generation DP DES but higher rates of definite ST than </a:t>
            </a:r>
            <a:r>
              <a:rPr lang="en-IN" sz="1800" dirty="0" err="1" smtClean="0"/>
              <a:t>CoCr</a:t>
            </a:r>
            <a:r>
              <a:rPr lang="en-IN" sz="1800" dirty="0" smtClean="0"/>
              <a:t>-EES</a:t>
            </a:r>
            <a:endParaRPr lang="en-IN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1017" y="6404890"/>
            <a:ext cx="4682134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91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Polymer free des</a:t>
            </a:r>
            <a:endParaRPr lang="en-IN" sz="28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935921"/>
            <a:ext cx="10353762" cy="3695136"/>
          </a:xfrm>
        </p:spPr>
        <p:txBody>
          <a:bodyPr>
            <a:normAutofit/>
          </a:bodyPr>
          <a:lstStyle/>
          <a:p>
            <a:r>
              <a:rPr lang="en-US" sz="1800" dirty="0" smtClean="0"/>
              <a:t>Associated with less ST</a:t>
            </a:r>
          </a:p>
          <a:p>
            <a:r>
              <a:rPr lang="en-US" sz="1800" dirty="0" smtClean="0"/>
              <a:t>Major concern is rapid release of drug with possible high late loss over short term.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IN" sz="1800" b="1" dirty="0">
                <a:solidFill>
                  <a:srgbClr val="FFFF00"/>
                </a:solidFill>
              </a:rPr>
              <a:t>Dual polymer free </a:t>
            </a:r>
            <a:r>
              <a:rPr lang="en-IN" sz="1800" b="1" dirty="0" smtClean="0">
                <a:solidFill>
                  <a:srgbClr val="FFFF00"/>
                </a:solidFill>
              </a:rPr>
              <a:t>DES</a:t>
            </a:r>
          </a:p>
          <a:p>
            <a:r>
              <a:rPr lang="en-IN" sz="1800" dirty="0"/>
              <a:t>Containing </a:t>
            </a:r>
            <a:r>
              <a:rPr lang="en-IN" sz="1800" dirty="0" err="1"/>
              <a:t>sirolimus</a:t>
            </a:r>
            <a:r>
              <a:rPr lang="en-IN" sz="1800" dirty="0"/>
              <a:t> with </a:t>
            </a:r>
            <a:r>
              <a:rPr lang="en-IN" sz="1800" dirty="0" err="1"/>
              <a:t>probucol</a:t>
            </a:r>
            <a:r>
              <a:rPr lang="en-IN" sz="1800" dirty="0"/>
              <a:t> may overcome the  possible high late loss over short term associated with polymer free DES</a:t>
            </a:r>
          </a:p>
          <a:p>
            <a:endParaRPr lang="en-IN" sz="1800" dirty="0" smtClean="0"/>
          </a:p>
          <a:p>
            <a:endParaRPr lang="en-IN" sz="1800" dirty="0"/>
          </a:p>
        </p:txBody>
      </p:sp>
    </p:spTree>
    <p:extLst>
      <p:ext uri="{BB962C8B-B14F-4D97-AF65-F5344CB8AC3E}">
        <p14:creationId xmlns:p14="http://schemas.microsoft.com/office/powerpoint/2010/main" val="295831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107753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Novel polymer free des</a:t>
            </a:r>
            <a:endParaRPr lang="en-IN" sz="28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4" y="1812729"/>
            <a:ext cx="10353762" cy="3695136"/>
          </a:xfrm>
        </p:spPr>
        <p:txBody>
          <a:bodyPr>
            <a:normAutofit/>
          </a:bodyPr>
          <a:lstStyle/>
          <a:p>
            <a:pPr algn="just"/>
            <a:r>
              <a:rPr lang="en-US" sz="1800" dirty="0" smtClean="0"/>
              <a:t>Using several approach to store the drug</a:t>
            </a:r>
          </a:p>
          <a:p>
            <a:pPr algn="just"/>
            <a:r>
              <a:rPr lang="en-US" sz="1800" dirty="0" err="1" smtClean="0"/>
              <a:t>Microtextured</a:t>
            </a:r>
            <a:r>
              <a:rPr lang="en-US" sz="1800" dirty="0" smtClean="0"/>
              <a:t> stainless steel reservoirs in </a:t>
            </a:r>
            <a:r>
              <a:rPr lang="en-US" sz="1800" dirty="0" err="1" smtClean="0"/>
              <a:t>cobal</a:t>
            </a:r>
            <a:r>
              <a:rPr lang="en-US" sz="1800" dirty="0" smtClean="0"/>
              <a:t>-chromium struts and carbon coated slotted struts</a:t>
            </a:r>
          </a:p>
          <a:p>
            <a:pPr algn="just"/>
            <a:r>
              <a:rPr lang="en-US" sz="1800" dirty="0" smtClean="0"/>
              <a:t>Yukon stent </a:t>
            </a:r>
            <a:r>
              <a:rPr lang="en-US" sz="1800" i="1" dirty="0" smtClean="0"/>
              <a:t>(</a:t>
            </a:r>
            <a:r>
              <a:rPr lang="en-US" sz="1800" i="1" dirty="0" err="1" smtClean="0"/>
              <a:t>translumina</a:t>
            </a:r>
            <a:r>
              <a:rPr lang="en-US" sz="1800" i="1" dirty="0" smtClean="0"/>
              <a:t>, </a:t>
            </a:r>
            <a:r>
              <a:rPr lang="en-US" sz="1800" i="1" dirty="0" err="1" smtClean="0"/>
              <a:t>hechingen</a:t>
            </a:r>
            <a:r>
              <a:rPr lang="en-US" sz="1800" i="1" dirty="0" smtClean="0"/>
              <a:t>, </a:t>
            </a:r>
            <a:r>
              <a:rPr lang="en-US" sz="1800" i="1" dirty="0"/>
              <a:t>G</a:t>
            </a:r>
            <a:r>
              <a:rPr lang="en-US" sz="1800" i="1" dirty="0" smtClean="0"/>
              <a:t>ermany): </a:t>
            </a:r>
            <a:r>
              <a:rPr lang="en-US" sz="1800" dirty="0" smtClean="0"/>
              <a:t>roughened surface to which drug solution is applied in </a:t>
            </a:r>
            <a:r>
              <a:rPr lang="en-US" sz="1800" dirty="0" err="1" smtClean="0"/>
              <a:t>cath</a:t>
            </a:r>
            <a:r>
              <a:rPr lang="en-US" sz="1800" dirty="0" smtClean="0"/>
              <a:t> lab</a:t>
            </a:r>
          </a:p>
          <a:p>
            <a:pPr algn="just"/>
            <a:r>
              <a:rPr lang="en-US" sz="1800" dirty="0" smtClean="0"/>
              <a:t>Bio-free stent </a:t>
            </a:r>
            <a:r>
              <a:rPr lang="en-US" sz="1800" i="1" dirty="0" smtClean="0"/>
              <a:t>(Biosensors international, Singapore): </a:t>
            </a:r>
            <a:r>
              <a:rPr lang="en-US" sz="1800" dirty="0" smtClean="0"/>
              <a:t>stainless steel scaffold modified by </a:t>
            </a:r>
            <a:r>
              <a:rPr lang="en-US" sz="1800" dirty="0" err="1" smtClean="0"/>
              <a:t>microabrassion</a:t>
            </a:r>
            <a:r>
              <a:rPr lang="en-US" sz="1800" dirty="0" smtClean="0"/>
              <a:t>  hence allowing drug (</a:t>
            </a:r>
            <a:r>
              <a:rPr lang="en-US" sz="1800" dirty="0" err="1" smtClean="0"/>
              <a:t>Biolimus</a:t>
            </a:r>
            <a:r>
              <a:rPr lang="en-US" sz="1800" dirty="0" smtClean="0"/>
              <a:t> A9) adhesion to stent’s </a:t>
            </a:r>
            <a:r>
              <a:rPr lang="en-US" sz="1800" dirty="0" err="1" smtClean="0"/>
              <a:t>abluminal</a:t>
            </a:r>
            <a:r>
              <a:rPr lang="en-US" sz="1800" dirty="0" smtClean="0"/>
              <a:t> surface without use of polymer.</a:t>
            </a:r>
          </a:p>
        </p:txBody>
      </p:sp>
    </p:spTree>
    <p:extLst>
      <p:ext uri="{BB962C8B-B14F-4D97-AF65-F5344CB8AC3E}">
        <p14:creationId xmlns:p14="http://schemas.microsoft.com/office/powerpoint/2010/main" val="261851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661116"/>
            <a:ext cx="10353761" cy="858476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FFC000"/>
                </a:solidFill>
              </a:rPr>
              <a:t>Bioabsorbable</a:t>
            </a:r>
            <a:r>
              <a:rPr lang="en-US" sz="2800" dirty="0" smtClean="0">
                <a:solidFill>
                  <a:srgbClr val="FFC000"/>
                </a:solidFill>
              </a:rPr>
              <a:t> coronary scaffold</a:t>
            </a:r>
            <a:endParaRPr lang="en-IN" sz="28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6" y="1864245"/>
            <a:ext cx="10353762" cy="3695136"/>
          </a:xfrm>
        </p:spPr>
        <p:txBody>
          <a:bodyPr>
            <a:noAutofit/>
          </a:bodyPr>
          <a:lstStyle/>
          <a:p>
            <a:pPr algn="just"/>
            <a:r>
              <a:rPr lang="en-US" sz="1800" dirty="0" smtClean="0"/>
              <a:t>Recently approved by FDA</a:t>
            </a:r>
          </a:p>
          <a:p>
            <a:pPr algn="just"/>
            <a:r>
              <a:rPr lang="en-US" sz="1800" dirty="0" smtClean="0"/>
              <a:t>Peculiarity: Having stent scaffold completely absorb</a:t>
            </a:r>
          </a:p>
          <a:p>
            <a:pPr algn="just"/>
            <a:r>
              <a:rPr lang="en-US" sz="1800" b="1" dirty="0" smtClean="0"/>
              <a:t>Potential benefits </a:t>
            </a:r>
            <a:r>
              <a:rPr lang="en-US" sz="1800" dirty="0" smtClean="0"/>
              <a:t>are: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i="1" dirty="0" smtClean="0"/>
              <a:t>Early data shows promise in significantly reducing rates of late ST &amp; ISR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i="1" dirty="0" smtClean="0"/>
              <a:t>Scaffold absorption facilitate return of vessel </a:t>
            </a:r>
            <a:r>
              <a:rPr lang="en-US" i="1" dirty="0" err="1" smtClean="0"/>
              <a:t>vasomotion</a:t>
            </a:r>
            <a:r>
              <a:rPr lang="en-US" i="1" dirty="0" smtClean="0"/>
              <a:t>, adaptive shear </a:t>
            </a:r>
            <a:r>
              <a:rPr lang="en-US" i="1" dirty="0"/>
              <a:t>stress </a:t>
            </a:r>
            <a:r>
              <a:rPr lang="en-US" i="1" dirty="0" smtClean="0"/>
              <a:t>thereby enhancing peak </a:t>
            </a:r>
            <a:r>
              <a:rPr lang="en-US" i="1" dirty="0"/>
              <a:t>exercise </a:t>
            </a:r>
            <a:r>
              <a:rPr lang="en-US" i="1" dirty="0" smtClean="0"/>
              <a:t>capacity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i="1" dirty="0" smtClean="0"/>
              <a:t>Facilitate late luminal enlargement and reduction of scaffold thrombosis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i="1" dirty="0" smtClean="0"/>
              <a:t>Decrease requirement of DAPT thereby reducing the bleeding complications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IN" i="1" dirty="0"/>
              <a:t>Allows better </a:t>
            </a:r>
            <a:r>
              <a:rPr lang="en-IN" i="1" dirty="0" smtClean="0"/>
              <a:t>non-invasive </a:t>
            </a:r>
            <a:r>
              <a:rPr lang="en-IN" i="1" dirty="0"/>
              <a:t>CT </a:t>
            </a:r>
            <a:r>
              <a:rPr lang="en-IN" i="1" dirty="0" smtClean="0"/>
              <a:t>evaluation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287069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46392"/>
            <a:ext cx="10353761" cy="64068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Incidence of </a:t>
            </a:r>
            <a:r>
              <a:rPr lang="en-US" sz="2800" dirty="0" err="1" smtClean="0">
                <a:solidFill>
                  <a:srgbClr val="FFC000"/>
                </a:solidFill>
              </a:rPr>
              <a:t>st</a:t>
            </a:r>
            <a:endParaRPr lang="en-IN" sz="28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4" y="1890002"/>
            <a:ext cx="10353762" cy="3055485"/>
          </a:xfrm>
        </p:spPr>
        <p:txBody>
          <a:bodyPr>
            <a:normAutofit/>
          </a:bodyPr>
          <a:lstStyle/>
          <a:p>
            <a:pPr algn="just"/>
            <a:r>
              <a:rPr lang="en-US" sz="1800" dirty="0" smtClean="0"/>
              <a:t>Cumulative incidence: 0.5% - 1% at 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year</a:t>
            </a:r>
          </a:p>
          <a:p>
            <a:pPr algn="just"/>
            <a:r>
              <a:rPr lang="en-US" sz="1800" dirty="0" smtClean="0"/>
              <a:t>In a meta-analysis of RCT’s, ST at 1 </a:t>
            </a:r>
            <a:r>
              <a:rPr lang="en-US" sz="1800" dirty="0" err="1" smtClean="0"/>
              <a:t>yr</a:t>
            </a:r>
            <a:r>
              <a:rPr lang="en-US" sz="1800" dirty="0" smtClean="0"/>
              <a:t> is similar for DES &amp; BMS, but beyond 1 year, it is greater with DES</a:t>
            </a:r>
          </a:p>
          <a:p>
            <a:pPr algn="just"/>
            <a:r>
              <a:rPr lang="en-US" sz="1800" dirty="0" smtClean="0"/>
              <a:t>Highest with 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generation DES (</a:t>
            </a:r>
            <a:r>
              <a:rPr lang="en-US" sz="1800" dirty="0" smtClean="0">
                <a:cs typeface="Calibri" panose="020F0502020204030204" pitchFamily="34" charset="0"/>
              </a:rPr>
              <a:t>˃</a:t>
            </a:r>
            <a:r>
              <a:rPr lang="en-US" sz="1800" dirty="0" smtClean="0"/>
              <a:t>BMS, 2</a:t>
            </a:r>
            <a:r>
              <a:rPr lang="en-US" sz="1800" baseline="30000" dirty="0" smtClean="0"/>
              <a:t>nd</a:t>
            </a:r>
            <a:r>
              <a:rPr lang="en-US" sz="1800" dirty="0" smtClean="0"/>
              <a:t> &amp; 3</a:t>
            </a:r>
            <a:r>
              <a:rPr lang="en-US" sz="1800" baseline="30000" dirty="0" smtClean="0"/>
              <a:t>rd</a:t>
            </a:r>
            <a:r>
              <a:rPr lang="en-US" sz="1800" dirty="0" smtClean="0"/>
              <a:t> generation stents)</a:t>
            </a:r>
          </a:p>
          <a:p>
            <a:pPr algn="just"/>
            <a:r>
              <a:rPr lang="en-US" sz="1800" dirty="0" smtClean="0"/>
              <a:t>Course of DES ST is markedly protracted compared to BMS</a:t>
            </a:r>
          </a:p>
          <a:p>
            <a:pPr algn="just"/>
            <a:r>
              <a:rPr lang="en-US" sz="1800" dirty="0" smtClean="0"/>
              <a:t>Late stent thrombosis is very rarely seen with BMS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876" t="12985" r="19191" b="12192"/>
          <a:stretch/>
        </p:blipFill>
        <p:spPr>
          <a:xfrm>
            <a:off x="8049294" y="4074372"/>
            <a:ext cx="3776552" cy="24466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34248" y="6054375"/>
            <a:ext cx="4159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>
                <a:solidFill>
                  <a:prstClr val="white"/>
                </a:solidFill>
              </a:rPr>
              <a:t>Kirtane AJ et al. Circulation 2009;119:3198–206</a:t>
            </a:r>
          </a:p>
          <a:p>
            <a:r>
              <a:rPr lang="da-DK" sz="1400" i="1" dirty="0" smtClean="0">
                <a:solidFill>
                  <a:prstClr val="white"/>
                </a:solidFill>
              </a:rPr>
              <a:t>Bavry et al. Am </a:t>
            </a:r>
            <a:r>
              <a:rPr lang="da-DK" sz="1400" i="1" dirty="0">
                <a:solidFill>
                  <a:prstClr val="white"/>
                </a:solidFill>
              </a:rPr>
              <a:t>J Med. 2006 Dec;119(12):1056-61</a:t>
            </a:r>
            <a:endParaRPr lang="en-IN" sz="1400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98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0305" y="282779"/>
            <a:ext cx="4428874" cy="1326321"/>
          </a:xfrm>
        </p:spPr>
        <p:txBody>
          <a:bodyPr>
            <a:normAutofit/>
          </a:bodyPr>
          <a:lstStyle/>
          <a:p>
            <a:r>
              <a:rPr lang="en-IN" sz="2400" dirty="0"/>
              <a:t>Absorb design elements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33" y="265139"/>
            <a:ext cx="6519155" cy="412655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564" y="4605542"/>
            <a:ext cx="4561014" cy="199010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13795" y="2096064"/>
            <a:ext cx="5113518" cy="1046381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6124" y="1743013"/>
            <a:ext cx="7065876" cy="51149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3688" y="3166528"/>
            <a:ext cx="4054191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82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494358"/>
            <a:ext cx="10353761" cy="678287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ABSORB Cohort </a:t>
            </a:r>
            <a:r>
              <a:rPr lang="en-US" sz="2800" dirty="0">
                <a:solidFill>
                  <a:srgbClr val="FFC000"/>
                </a:solidFill>
              </a:rPr>
              <a:t>A TRIAL</a:t>
            </a:r>
            <a:endParaRPr lang="en-IN" sz="28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388870"/>
            <a:ext cx="10353762" cy="3582376"/>
          </a:xfrm>
        </p:spPr>
        <p:txBody>
          <a:bodyPr>
            <a:normAutofit/>
          </a:bodyPr>
          <a:lstStyle/>
          <a:p>
            <a:pPr algn="just"/>
            <a:r>
              <a:rPr lang="en-IN" sz="1800" dirty="0" smtClean="0"/>
              <a:t>First in man, prospective</a:t>
            </a:r>
            <a:r>
              <a:rPr lang="en-IN" sz="1800" dirty="0"/>
              <a:t>, open label, single arm </a:t>
            </a:r>
            <a:r>
              <a:rPr lang="en-IN" sz="1800" dirty="0" smtClean="0"/>
              <a:t>study</a:t>
            </a:r>
          </a:p>
          <a:p>
            <a:pPr algn="just"/>
            <a:r>
              <a:rPr lang="en-US" sz="1800" b="1" dirty="0" smtClean="0"/>
              <a:t>AIM: </a:t>
            </a:r>
            <a:r>
              <a:rPr lang="en-US" sz="1800" dirty="0" smtClean="0"/>
              <a:t>To provide </a:t>
            </a:r>
            <a:r>
              <a:rPr lang="en-IN" sz="1800" dirty="0" smtClean="0"/>
              <a:t>data </a:t>
            </a:r>
            <a:r>
              <a:rPr lang="en-IN" sz="1800" dirty="0"/>
              <a:t>on the feasibility </a:t>
            </a:r>
            <a:r>
              <a:rPr lang="en-IN" sz="1800" dirty="0" smtClean="0"/>
              <a:t>of </a:t>
            </a:r>
            <a:r>
              <a:rPr lang="en-IN" sz="1800" dirty="0" err="1"/>
              <a:t>B</a:t>
            </a:r>
            <a:r>
              <a:rPr lang="en-IN" sz="1800" dirty="0" err="1" smtClean="0"/>
              <a:t>ioresorbable</a:t>
            </a:r>
            <a:r>
              <a:rPr lang="en-IN" sz="1800" dirty="0" smtClean="0"/>
              <a:t> </a:t>
            </a:r>
            <a:r>
              <a:rPr lang="en-IN" sz="1800" dirty="0"/>
              <a:t>vascular scaffold (</a:t>
            </a:r>
            <a:r>
              <a:rPr lang="en-IN" sz="1800" dirty="0" smtClean="0"/>
              <a:t>Abbott BVS) concept</a:t>
            </a:r>
            <a:r>
              <a:rPr lang="en-IN" sz="1800" dirty="0"/>
              <a:t>, as well as early indications of the benefits of restoration and </a:t>
            </a:r>
            <a:r>
              <a:rPr lang="en-IN" sz="1800" dirty="0" err="1"/>
              <a:t>resorption</a:t>
            </a:r>
            <a:r>
              <a:rPr lang="en-IN" sz="1800" dirty="0"/>
              <a:t> with a low incidence of late clinical events through 5 years of follow-up (including an absence of scaffold thrombosis</a:t>
            </a:r>
            <a:r>
              <a:rPr lang="en-IN" sz="1800" dirty="0" smtClean="0"/>
              <a:t>)</a:t>
            </a:r>
          </a:p>
          <a:p>
            <a:pPr algn="just"/>
            <a:r>
              <a:rPr lang="en-IN" sz="1800" dirty="0"/>
              <a:t>ABSORB Cohort A recruited 30 patients at 4 sites in Europe and New Zealand undergoing elective PCI for a single, de novo coronary </a:t>
            </a:r>
            <a:r>
              <a:rPr lang="en-IN" sz="1800" dirty="0" smtClean="0"/>
              <a:t>lesion </a:t>
            </a:r>
            <a:r>
              <a:rPr lang="pt-BR" sz="1800" dirty="0" smtClean="0"/>
              <a:t>of reference diameter 3 mm</a:t>
            </a:r>
          </a:p>
          <a:p>
            <a:pPr algn="just"/>
            <a:r>
              <a:rPr lang="en-IN" sz="1800" dirty="0"/>
              <a:t>Follow-up schedule</a:t>
            </a:r>
            <a:r>
              <a:rPr lang="en-IN" sz="1800" dirty="0" smtClean="0"/>
              <a:t>: 5 </a:t>
            </a:r>
            <a:r>
              <a:rPr lang="en-IN" sz="1800" dirty="0" err="1" smtClean="0"/>
              <a:t>yrs</a:t>
            </a:r>
            <a:endParaRPr lang="en-IN" sz="1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904" y="4915433"/>
            <a:ext cx="9051542" cy="111230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8847787" y="6411394"/>
            <a:ext cx="3268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i="1" dirty="0"/>
              <a:t>Adapted from </a:t>
            </a:r>
            <a:r>
              <a:rPr lang="en-IN" sz="1400" i="1" dirty="0" err="1"/>
              <a:t>Serruys</a:t>
            </a:r>
            <a:r>
              <a:rPr lang="en-IN" sz="1400" i="1" dirty="0"/>
              <a:t> PW, ACC 2009.</a:t>
            </a:r>
          </a:p>
        </p:txBody>
      </p:sp>
    </p:spTree>
    <p:extLst>
      <p:ext uri="{BB962C8B-B14F-4D97-AF65-F5344CB8AC3E}">
        <p14:creationId xmlns:p14="http://schemas.microsoft.com/office/powerpoint/2010/main" val="244891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459" y="590647"/>
            <a:ext cx="5826222" cy="41088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072" y="592001"/>
            <a:ext cx="5792397" cy="40803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50707" y="4994333"/>
            <a:ext cx="97027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dirty="0" smtClean="0"/>
              <a:t>Hence, The </a:t>
            </a:r>
            <a:r>
              <a:rPr lang="en-IN" dirty="0"/>
              <a:t>ABSORB Cohort A trial provided data  </a:t>
            </a:r>
            <a:r>
              <a:rPr lang="en-IN" dirty="0" smtClean="0"/>
              <a:t>on </a:t>
            </a:r>
            <a:r>
              <a:rPr lang="en-IN" dirty="0"/>
              <a:t>the feasibility of the </a:t>
            </a:r>
            <a:r>
              <a:rPr lang="en-IN" dirty="0" err="1"/>
              <a:t>bioresorbable</a:t>
            </a:r>
            <a:r>
              <a:rPr lang="en-IN" dirty="0"/>
              <a:t> vascular scaffold  </a:t>
            </a:r>
            <a:r>
              <a:rPr lang="en-IN" dirty="0" smtClean="0"/>
              <a:t>concept</a:t>
            </a:r>
            <a:r>
              <a:rPr lang="en-IN" dirty="0"/>
              <a:t>, </a:t>
            </a:r>
            <a:r>
              <a:rPr lang="en-IN" dirty="0" smtClean="0"/>
              <a:t>as </a:t>
            </a:r>
            <a:r>
              <a:rPr lang="en-IN" dirty="0"/>
              <a:t>well as early indications of the benefits of  </a:t>
            </a:r>
            <a:r>
              <a:rPr lang="en-IN" dirty="0" smtClean="0"/>
              <a:t>restoration </a:t>
            </a:r>
            <a:r>
              <a:rPr lang="en-IN" dirty="0"/>
              <a:t>and </a:t>
            </a:r>
            <a:r>
              <a:rPr lang="en-IN" dirty="0" err="1"/>
              <a:t>resorption</a:t>
            </a:r>
            <a:r>
              <a:rPr lang="en-IN" dirty="0"/>
              <a:t> with a low incidence of late </a:t>
            </a:r>
            <a:r>
              <a:rPr lang="en-IN" dirty="0" smtClean="0"/>
              <a:t>clinical events </a:t>
            </a:r>
            <a:r>
              <a:rPr lang="en-IN" dirty="0"/>
              <a:t>through 5 years of </a:t>
            </a:r>
            <a:r>
              <a:rPr lang="en-IN" dirty="0" smtClean="0"/>
              <a:t>follow-up (including an </a:t>
            </a:r>
            <a:r>
              <a:rPr lang="en-IN" dirty="0"/>
              <a:t>absence of scaffold thrombosis).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459" y="4782431"/>
            <a:ext cx="1785187" cy="19399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5073" y="6267221"/>
            <a:ext cx="4230991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5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632" y="335053"/>
            <a:ext cx="10353761" cy="733896"/>
          </a:xfrm>
        </p:spPr>
        <p:txBody>
          <a:bodyPr>
            <a:normAutofit/>
          </a:bodyPr>
          <a:lstStyle/>
          <a:p>
            <a:r>
              <a:rPr lang="en-IN" sz="2800" dirty="0">
                <a:solidFill>
                  <a:srgbClr val="FFC000"/>
                </a:solidFill>
              </a:rPr>
              <a:t>ABSORB Cohort </a:t>
            </a:r>
            <a:r>
              <a:rPr lang="en-IN" sz="2800" dirty="0" smtClean="0">
                <a:solidFill>
                  <a:srgbClr val="FFC000"/>
                </a:solidFill>
              </a:rPr>
              <a:t>b </a:t>
            </a:r>
            <a:r>
              <a:rPr lang="en-IN" sz="2800" dirty="0">
                <a:solidFill>
                  <a:srgbClr val="FFC000"/>
                </a:solidFill>
              </a:rPr>
              <a:t>TRIAL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215914"/>
            <a:ext cx="6247379" cy="43112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118" y="2228791"/>
            <a:ext cx="6291882" cy="43112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4112" y="1164616"/>
            <a:ext cx="111107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IN" dirty="0"/>
              <a:t>ABSORB Cohort B recruited 101 patients at 12 sites in Europe, </a:t>
            </a:r>
            <a:r>
              <a:rPr lang="en-IN" dirty="0" smtClean="0"/>
              <a:t>Australia </a:t>
            </a:r>
            <a:r>
              <a:rPr lang="en-IN" dirty="0"/>
              <a:t>and New Zealand undergoing </a:t>
            </a:r>
            <a:endParaRPr lang="en-IN" dirty="0" smtClean="0"/>
          </a:p>
          <a:p>
            <a:pPr algn="just"/>
            <a:r>
              <a:rPr lang="en-IN" dirty="0" smtClean="0"/>
              <a:t>elective </a:t>
            </a:r>
            <a:r>
              <a:rPr lang="en-IN" dirty="0"/>
              <a:t>PCI for up to </a:t>
            </a:r>
            <a:r>
              <a:rPr lang="en-IN" dirty="0" smtClean="0"/>
              <a:t>two </a:t>
            </a:r>
            <a:r>
              <a:rPr lang="en-IN" dirty="0"/>
              <a:t>de novo coronary lesions in different </a:t>
            </a:r>
            <a:r>
              <a:rPr lang="en-IN" dirty="0" err="1"/>
              <a:t>epicardial</a:t>
            </a:r>
            <a:r>
              <a:rPr lang="en-IN" dirty="0"/>
              <a:t> </a:t>
            </a:r>
            <a:r>
              <a:rPr lang="en-IN" dirty="0" smtClean="0"/>
              <a:t>vessels with reference vessel </a:t>
            </a:r>
          </a:p>
          <a:p>
            <a:pPr algn="just"/>
            <a:r>
              <a:rPr lang="en-IN" dirty="0" smtClean="0"/>
              <a:t>Diameter of 3mm</a:t>
            </a:r>
            <a:r>
              <a:rPr lang="en-IN" dirty="0"/>
              <a:t> </a:t>
            </a:r>
            <a:r>
              <a:rPr lang="en-US" dirty="0" smtClean="0"/>
              <a:t>and lesion length ≤ 14mm</a:t>
            </a:r>
            <a:endParaRPr lang="en-IN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645500" y="6490952"/>
            <a:ext cx="54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i="1" dirty="0"/>
              <a:t>Stephan </a:t>
            </a:r>
            <a:r>
              <a:rPr lang="en-IN" sz="1400" i="1" dirty="0" err="1" smtClean="0"/>
              <a:t>Windecker</a:t>
            </a:r>
            <a:r>
              <a:rPr lang="en-IN" sz="1400" i="1" dirty="0" smtClean="0"/>
              <a:t> et al. JACC </a:t>
            </a:r>
            <a:r>
              <a:rPr lang="en-IN" sz="1400" i="1" dirty="0"/>
              <a:t>March 12, </a:t>
            </a:r>
            <a:r>
              <a:rPr lang="en-IN" sz="1400" i="1" dirty="0" smtClean="0"/>
              <a:t>2013,Volume </a:t>
            </a:r>
            <a:r>
              <a:rPr lang="en-IN" sz="1400" i="1" dirty="0"/>
              <a:t>61, Issue 10</a:t>
            </a:r>
          </a:p>
        </p:txBody>
      </p:sp>
    </p:spTree>
    <p:extLst>
      <p:ext uri="{BB962C8B-B14F-4D97-AF65-F5344CB8AC3E}">
        <p14:creationId xmlns:p14="http://schemas.microsoft.com/office/powerpoint/2010/main" val="368425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670" y="25472"/>
            <a:ext cx="4881093" cy="34029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6163" y="45245"/>
            <a:ext cx="4850729" cy="3421772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91671" y="3345320"/>
            <a:ext cx="4881093" cy="34654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156" y="3371078"/>
            <a:ext cx="4850729" cy="34317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0797" y="5824898"/>
            <a:ext cx="11353749" cy="923330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 algn="just"/>
            <a:r>
              <a:rPr lang="en-IN" dirty="0"/>
              <a:t>ABSORB Cohort B data also showed the absence of a permanent </a:t>
            </a:r>
            <a:r>
              <a:rPr lang="en-IN" dirty="0" smtClean="0"/>
              <a:t>implant </a:t>
            </a:r>
            <a:r>
              <a:rPr lang="en-IN" dirty="0"/>
              <a:t>can enable long-term benefits </a:t>
            </a:r>
            <a:endParaRPr lang="en-IN" dirty="0" smtClean="0"/>
          </a:p>
          <a:p>
            <a:pPr algn="just"/>
            <a:r>
              <a:rPr lang="en-IN" dirty="0" smtClean="0"/>
              <a:t>such </a:t>
            </a:r>
            <a:r>
              <a:rPr lang="en-IN" dirty="0"/>
              <a:t>as a low incidence of late clinical events. This is demonstrated by 0% scaffold thrombosis at 5 years </a:t>
            </a:r>
            <a:endParaRPr lang="en-IN" dirty="0" smtClean="0"/>
          </a:p>
          <a:p>
            <a:pPr algn="just"/>
            <a:r>
              <a:rPr lang="en-IN" dirty="0" smtClean="0"/>
              <a:t>in </a:t>
            </a:r>
            <a:r>
              <a:rPr lang="en-IN" dirty="0"/>
              <a:t>ABSORB Cohort A and 2 years in ABSORB Cohort </a:t>
            </a:r>
            <a:r>
              <a:rPr lang="en-IN" dirty="0" smtClean="0"/>
              <a:t>B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9826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2617311"/>
            <a:ext cx="10353761" cy="1326321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Novel stent coatings strategies</a:t>
            </a:r>
            <a:endParaRPr lang="en-IN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41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97450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Cd34 antibody</a:t>
            </a:r>
            <a:endParaRPr lang="en-IN" sz="28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4" y="1786970"/>
            <a:ext cx="10353762" cy="3695136"/>
          </a:xfrm>
        </p:spPr>
        <p:txBody>
          <a:bodyPr>
            <a:normAutofit/>
          </a:bodyPr>
          <a:lstStyle/>
          <a:p>
            <a:pPr algn="just"/>
            <a:r>
              <a:rPr lang="en-US" sz="1800" dirty="0" err="1" smtClean="0"/>
              <a:t>Genous</a:t>
            </a:r>
            <a:r>
              <a:rPr lang="en-US" sz="1800" dirty="0" smtClean="0"/>
              <a:t> stent </a:t>
            </a:r>
            <a:r>
              <a:rPr lang="en-US" sz="1800" i="1" dirty="0" smtClean="0"/>
              <a:t>(</a:t>
            </a:r>
            <a:r>
              <a:rPr lang="en-US" sz="1800" i="1" dirty="0" err="1" smtClean="0"/>
              <a:t>OrbusNeich</a:t>
            </a:r>
            <a:r>
              <a:rPr lang="en-US" sz="1800" i="1" dirty="0" smtClean="0"/>
              <a:t>, Fort Lauderdale, FL, USA), </a:t>
            </a:r>
            <a:r>
              <a:rPr lang="en-US" sz="1800" dirty="0" smtClean="0"/>
              <a:t>has </a:t>
            </a:r>
            <a:r>
              <a:rPr lang="en-US" sz="1800" dirty="0" err="1" smtClean="0"/>
              <a:t>abluminal</a:t>
            </a:r>
            <a:r>
              <a:rPr lang="en-US" sz="1800" dirty="0" smtClean="0"/>
              <a:t> coating of CD34 on bare metal stainless steel scaffold</a:t>
            </a:r>
          </a:p>
          <a:p>
            <a:pPr algn="just"/>
            <a:r>
              <a:rPr lang="en-US" sz="1800" b="1" dirty="0" smtClean="0"/>
              <a:t>Mechanism: </a:t>
            </a:r>
            <a:r>
              <a:rPr lang="en-US" sz="1800" dirty="0" smtClean="0"/>
              <a:t>it sequesters circulating endothelial cell progenitors from blood stream thereby improving </a:t>
            </a:r>
            <a:r>
              <a:rPr lang="en-US" sz="1800" dirty="0" err="1" smtClean="0"/>
              <a:t>endothelialization</a:t>
            </a:r>
            <a:r>
              <a:rPr lang="en-US" sz="1800" dirty="0" smtClean="0"/>
              <a:t> and reducing ST</a:t>
            </a:r>
          </a:p>
          <a:p>
            <a:pPr algn="just"/>
            <a:r>
              <a:rPr lang="en-US" sz="1800" dirty="0" smtClean="0"/>
              <a:t>But this has shown increased rate of vessel occlusion compared to DES at 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year</a:t>
            </a:r>
          </a:p>
          <a:p>
            <a:pPr algn="just"/>
            <a:endParaRPr lang="en-US" sz="1800" dirty="0"/>
          </a:p>
          <a:p>
            <a:pPr algn="just"/>
            <a:r>
              <a:rPr lang="en-US" sz="1800" dirty="0" smtClean="0"/>
              <a:t>Combo Dual Therapy stent </a:t>
            </a:r>
            <a:r>
              <a:rPr lang="nn-NO" sz="1800" i="1" dirty="0"/>
              <a:t>(OrbusNeich, Fort Lauderdale, FL, USA), </a:t>
            </a:r>
            <a:r>
              <a:rPr lang="nn-NO" sz="1800" dirty="0" smtClean="0"/>
              <a:t>combined CD34 coating with antiproliferative agent, sirolimus and biodegradable polymer coating.</a:t>
            </a:r>
          </a:p>
          <a:p>
            <a:pPr algn="just"/>
            <a:r>
              <a:rPr lang="nn-NO" sz="1800" dirty="0" smtClean="0"/>
              <a:t>Recently has been approved for use in Europe</a:t>
            </a:r>
            <a:endParaRPr lang="en-IN" sz="1800" dirty="0"/>
          </a:p>
        </p:txBody>
      </p:sp>
    </p:spTree>
    <p:extLst>
      <p:ext uri="{BB962C8B-B14F-4D97-AF65-F5344CB8AC3E}">
        <p14:creationId xmlns:p14="http://schemas.microsoft.com/office/powerpoint/2010/main" val="190319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51268"/>
            <a:ext cx="10353761" cy="132632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Titanium nitric oxide coating</a:t>
            </a:r>
            <a:endParaRPr lang="en-IN" sz="28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4" y="2211973"/>
            <a:ext cx="10353762" cy="2553209"/>
          </a:xfrm>
        </p:spPr>
        <p:txBody>
          <a:bodyPr>
            <a:normAutofit/>
          </a:bodyPr>
          <a:lstStyle/>
          <a:p>
            <a:pPr algn="just"/>
            <a:r>
              <a:rPr lang="en-US" sz="1800" dirty="0" smtClean="0"/>
              <a:t>Titan-2 </a:t>
            </a:r>
            <a:r>
              <a:rPr lang="en-US" sz="1800" dirty="0" err="1" smtClean="0"/>
              <a:t>BioActive</a:t>
            </a:r>
            <a:r>
              <a:rPr lang="en-US" sz="1800" dirty="0" smtClean="0"/>
              <a:t> </a:t>
            </a:r>
            <a:r>
              <a:rPr lang="en-US" sz="1800" dirty="0" err="1" smtClean="0"/>
              <a:t>stentTM</a:t>
            </a:r>
            <a:r>
              <a:rPr lang="en-US" sz="1800" dirty="0" smtClean="0"/>
              <a:t> </a:t>
            </a:r>
            <a:r>
              <a:rPr lang="en-US" sz="1800" i="1" dirty="0" smtClean="0"/>
              <a:t>(</a:t>
            </a:r>
            <a:r>
              <a:rPr lang="en-US" sz="1800" i="1" dirty="0" err="1" smtClean="0"/>
              <a:t>Hexacath</a:t>
            </a:r>
            <a:r>
              <a:rPr lang="en-US" sz="1800" i="1" dirty="0" smtClean="0"/>
              <a:t>, Paris, France): </a:t>
            </a:r>
            <a:r>
              <a:rPr lang="en-US" sz="1800" dirty="0" smtClean="0"/>
              <a:t>Stainless steel coated in titanium nitric oxide</a:t>
            </a:r>
          </a:p>
          <a:p>
            <a:pPr algn="just"/>
            <a:r>
              <a:rPr lang="en-US" sz="1800" b="1" i="1" dirty="0" smtClean="0"/>
              <a:t>Nitric oxide donor: </a:t>
            </a:r>
            <a:r>
              <a:rPr lang="en-US" sz="1800" dirty="0" smtClean="0"/>
              <a:t>vasodilator, platelet inhibitor and inhibit SMC proliferation</a:t>
            </a:r>
          </a:p>
          <a:p>
            <a:pPr algn="just"/>
            <a:r>
              <a:rPr lang="en-US" sz="1800" dirty="0" smtClean="0"/>
              <a:t>Found to be superior to BMS and equivalent to Paclitaxel </a:t>
            </a:r>
            <a:r>
              <a:rPr lang="en-US" sz="1800" b="1" dirty="0" smtClean="0"/>
              <a:t>(TITAX-AMI) </a:t>
            </a:r>
            <a:r>
              <a:rPr lang="en-US" sz="1800" dirty="0" smtClean="0"/>
              <a:t>and </a:t>
            </a:r>
            <a:r>
              <a:rPr lang="en-US" sz="1800" dirty="0" err="1" smtClean="0"/>
              <a:t>everolimus</a:t>
            </a:r>
            <a:r>
              <a:rPr lang="en-US" sz="1800" dirty="0" smtClean="0"/>
              <a:t> eluting stents on reducing in-stent late loss</a:t>
            </a:r>
            <a:endParaRPr lang="en-IN" sz="1800" dirty="0"/>
          </a:p>
        </p:txBody>
      </p:sp>
    </p:spTree>
    <p:extLst>
      <p:ext uri="{BB962C8B-B14F-4D97-AF65-F5344CB8AC3E}">
        <p14:creationId xmlns:p14="http://schemas.microsoft.com/office/powerpoint/2010/main" val="281543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841420"/>
            <a:ext cx="10353761" cy="1326321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rgbClr val="FFC000"/>
                </a:solidFill>
              </a:rPr>
              <a:t>Lipopolyplexes</a:t>
            </a:r>
            <a:r>
              <a:rPr lang="en-US" sz="2400" dirty="0" smtClean="0">
                <a:solidFill>
                  <a:srgbClr val="FFC000"/>
                </a:solidFill>
              </a:rPr>
              <a:t> expressing endothelial NO-synthase </a:t>
            </a:r>
            <a:r>
              <a:rPr lang="en-US" sz="2400" dirty="0" err="1" smtClean="0">
                <a:solidFill>
                  <a:srgbClr val="FFC000"/>
                </a:solidFill>
              </a:rPr>
              <a:t>Dna</a:t>
            </a:r>
            <a:endParaRPr lang="en-IN" sz="24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443794"/>
            <a:ext cx="10353762" cy="2321390"/>
          </a:xfrm>
        </p:spPr>
        <p:txBody>
          <a:bodyPr>
            <a:normAutofit/>
          </a:bodyPr>
          <a:lstStyle/>
          <a:p>
            <a:pPr algn="just"/>
            <a:r>
              <a:rPr lang="en-US" sz="1800" dirty="0" smtClean="0"/>
              <a:t>Under evaluation</a:t>
            </a:r>
          </a:p>
          <a:p>
            <a:pPr algn="just"/>
            <a:r>
              <a:rPr lang="en-US" sz="1800" b="1" dirty="0" smtClean="0"/>
              <a:t>Mechanism: </a:t>
            </a:r>
            <a:r>
              <a:rPr lang="en-US" sz="1800" dirty="0"/>
              <a:t>S</a:t>
            </a:r>
            <a:r>
              <a:rPr lang="en-US" sz="1800" dirty="0" smtClean="0"/>
              <a:t>tent strut is coated with </a:t>
            </a:r>
            <a:r>
              <a:rPr lang="en-US" sz="1800" dirty="0" err="1" smtClean="0"/>
              <a:t>lipopolyplexes</a:t>
            </a:r>
            <a:r>
              <a:rPr lang="en-US" sz="1800" dirty="0" smtClean="0"/>
              <a:t> expressing </a:t>
            </a:r>
            <a:r>
              <a:rPr lang="en-US" sz="1800" dirty="0" err="1" smtClean="0"/>
              <a:t>nonviral</a:t>
            </a:r>
            <a:r>
              <a:rPr lang="en-US" sz="1800" dirty="0" smtClean="0"/>
              <a:t> plasmid DNA encoding endothelial nitric oxide synthase, enzyme catalyzing  L-arginine</a:t>
            </a:r>
            <a:r>
              <a:rPr lang="en-US" sz="1800" dirty="0" smtClean="0">
                <a:cs typeface="Calibri" panose="020F0502020204030204" pitchFamily="34" charset="0"/>
              </a:rPr>
              <a:t>→ NO</a:t>
            </a:r>
          </a:p>
          <a:p>
            <a:pPr algn="just"/>
            <a:r>
              <a:rPr lang="en-US" sz="1800" dirty="0" smtClean="0">
                <a:cs typeface="Calibri" panose="020F0502020204030204" pitchFamily="34" charset="0"/>
              </a:rPr>
              <a:t>Hence accelerating </a:t>
            </a:r>
            <a:r>
              <a:rPr lang="en-US" sz="1800" dirty="0" err="1" smtClean="0">
                <a:cs typeface="Calibri" panose="020F0502020204030204" pitchFamily="34" charset="0"/>
              </a:rPr>
              <a:t>endothelialization</a:t>
            </a:r>
            <a:r>
              <a:rPr lang="en-US" sz="1800" dirty="0" smtClean="0">
                <a:cs typeface="Calibri" panose="020F0502020204030204" pitchFamily="34" charset="0"/>
              </a:rPr>
              <a:t> and inhibiting </a:t>
            </a:r>
            <a:r>
              <a:rPr lang="en-US" sz="1800" dirty="0" err="1" smtClean="0">
                <a:cs typeface="Calibri" panose="020F0502020204030204" pitchFamily="34" charset="0"/>
              </a:rPr>
              <a:t>neointimal</a:t>
            </a:r>
            <a:r>
              <a:rPr lang="en-US" sz="1800" dirty="0" smtClean="0">
                <a:cs typeface="Calibri" panose="020F0502020204030204" pitchFamily="34" charset="0"/>
              </a:rPr>
              <a:t> hypoplasia</a:t>
            </a:r>
          </a:p>
        </p:txBody>
      </p:sp>
    </p:spTree>
    <p:extLst>
      <p:ext uri="{BB962C8B-B14F-4D97-AF65-F5344CB8AC3E}">
        <p14:creationId xmlns:p14="http://schemas.microsoft.com/office/powerpoint/2010/main" val="35753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Micromesh covered stent</a:t>
            </a:r>
            <a:endParaRPr lang="en-IN" sz="28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2501694"/>
          </a:xfrm>
        </p:spPr>
        <p:txBody>
          <a:bodyPr>
            <a:normAutofit/>
          </a:bodyPr>
          <a:lstStyle/>
          <a:p>
            <a:r>
              <a:rPr lang="en-US" sz="1800" dirty="0" err="1" smtClean="0"/>
              <a:t>MGuard</a:t>
            </a:r>
            <a:r>
              <a:rPr lang="en-US" sz="1800" dirty="0" smtClean="0"/>
              <a:t> </a:t>
            </a:r>
            <a:r>
              <a:rPr lang="en-US" sz="1800" dirty="0" err="1" smtClean="0"/>
              <a:t>sten</a:t>
            </a:r>
            <a:r>
              <a:rPr lang="en-US" sz="1800" dirty="0" smtClean="0"/>
              <a:t> </a:t>
            </a:r>
            <a:r>
              <a:rPr lang="en-US" sz="1800" i="1" dirty="0" smtClean="0"/>
              <a:t>(</a:t>
            </a:r>
            <a:r>
              <a:rPr lang="en-US" sz="1800" i="1" dirty="0" err="1" smtClean="0"/>
              <a:t>InspireMD,Tel</a:t>
            </a:r>
            <a:r>
              <a:rPr lang="en-US" sz="1800" i="1" dirty="0" smtClean="0"/>
              <a:t> Aviv, Israel), </a:t>
            </a:r>
            <a:r>
              <a:rPr lang="en-US" sz="1800" dirty="0" smtClean="0"/>
              <a:t>designed for acute STEMI</a:t>
            </a:r>
          </a:p>
          <a:p>
            <a:r>
              <a:rPr lang="en-US" sz="1800" dirty="0" smtClean="0"/>
              <a:t>Associate with lower incidence of slow flow or no flow phenomenon</a:t>
            </a:r>
          </a:p>
          <a:p>
            <a:r>
              <a:rPr lang="en-US" sz="1800" dirty="0" smtClean="0"/>
              <a:t>Hoped to be associated with lower rate of incidence of ST at least in early phase</a:t>
            </a:r>
            <a:endParaRPr lang="en-IN" sz="1800" dirty="0"/>
          </a:p>
        </p:txBody>
      </p:sp>
    </p:spTree>
    <p:extLst>
      <p:ext uri="{BB962C8B-B14F-4D97-AF65-F5344CB8AC3E}">
        <p14:creationId xmlns:p14="http://schemas.microsoft.com/office/powerpoint/2010/main" val="253896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87147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St: </a:t>
            </a:r>
            <a:r>
              <a:rPr lang="en-US" sz="2800" dirty="0" err="1" smtClean="0">
                <a:solidFill>
                  <a:srgbClr val="FFC000"/>
                </a:solidFill>
              </a:rPr>
              <a:t>bms</a:t>
            </a:r>
            <a:r>
              <a:rPr lang="en-US" sz="2800" dirty="0" smtClean="0">
                <a:solidFill>
                  <a:srgbClr val="FFC000"/>
                </a:solidFill>
              </a:rPr>
              <a:t> v/s des</a:t>
            </a:r>
            <a:endParaRPr lang="en-IN" sz="28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705" y="1786971"/>
            <a:ext cx="10353762" cy="3695136"/>
          </a:xfrm>
        </p:spPr>
        <p:txBody>
          <a:bodyPr>
            <a:normAutofit/>
          </a:bodyPr>
          <a:lstStyle/>
          <a:p>
            <a:pPr algn="just"/>
            <a:r>
              <a:rPr lang="en-US" sz="1800" dirty="0" smtClean="0"/>
              <a:t>28 RCT’s involving 10,727 patients</a:t>
            </a:r>
          </a:p>
          <a:p>
            <a:pPr algn="just"/>
            <a:r>
              <a:rPr lang="en-US" sz="1800" dirty="0" smtClean="0"/>
              <a:t>Treated with 2</a:t>
            </a:r>
            <a:r>
              <a:rPr lang="en-US" sz="1800" baseline="30000" dirty="0" smtClean="0"/>
              <a:t>nd</a:t>
            </a:r>
            <a:r>
              <a:rPr lang="en-US" sz="1800" dirty="0" smtClean="0"/>
              <a:t> generation DES v/s BMS</a:t>
            </a:r>
          </a:p>
          <a:p>
            <a:pPr algn="just"/>
            <a:r>
              <a:rPr lang="en-US" sz="1800" dirty="0" smtClean="0"/>
              <a:t>Showed no differences in mortality at 1 </a:t>
            </a:r>
            <a:r>
              <a:rPr lang="en-US" sz="1800" dirty="0" err="1" smtClean="0"/>
              <a:t>yr</a:t>
            </a:r>
            <a:r>
              <a:rPr lang="en-US" sz="1800" dirty="0" smtClean="0"/>
              <a:t> [RR: 0.91, p= 0.47] or </a:t>
            </a:r>
            <a:r>
              <a:rPr lang="en-US" sz="1800" dirty="0"/>
              <a:t>beyond [RR: </a:t>
            </a:r>
            <a:r>
              <a:rPr lang="en-US" sz="1800" dirty="0" smtClean="0"/>
              <a:t>1.03, </a:t>
            </a:r>
            <a:r>
              <a:rPr lang="en-US" sz="1800" dirty="0"/>
              <a:t>p= </a:t>
            </a:r>
            <a:r>
              <a:rPr lang="en-US" sz="1800" dirty="0" smtClean="0"/>
              <a:t>0.79] </a:t>
            </a:r>
          </a:p>
          <a:p>
            <a:pPr algn="just"/>
            <a:r>
              <a:rPr lang="en-US" sz="1800" dirty="0" smtClean="0"/>
              <a:t>Definite increase in ST was observed beyond 1 </a:t>
            </a:r>
            <a:r>
              <a:rPr lang="en-US" sz="1800" dirty="0" err="1" smtClean="0"/>
              <a:t>yr</a:t>
            </a:r>
            <a:r>
              <a:rPr lang="en-US" sz="1800" dirty="0" smtClean="0"/>
              <a:t> in 0.7% in DES treated v/s 0.1% in BMS treated </a:t>
            </a:r>
            <a:r>
              <a:rPr lang="en-US" sz="1800" dirty="0"/>
              <a:t>pts  [RR: </a:t>
            </a:r>
            <a:r>
              <a:rPr lang="en-US" sz="1800" dirty="0" smtClean="0"/>
              <a:t>4.47, </a:t>
            </a:r>
            <a:r>
              <a:rPr lang="en-US" sz="1800" dirty="0"/>
              <a:t>p= </a:t>
            </a:r>
            <a:r>
              <a:rPr lang="en-US" sz="1800" dirty="0" smtClean="0"/>
              <a:t>0.006] </a:t>
            </a:r>
          </a:p>
          <a:p>
            <a:pPr algn="just"/>
            <a:endParaRPr lang="en-US" sz="1800" dirty="0"/>
          </a:p>
          <a:p>
            <a:pPr marL="0" indent="0" algn="just">
              <a:buNone/>
            </a:pPr>
            <a:r>
              <a:rPr lang="en-US" sz="1800" dirty="0" smtClean="0"/>
              <a:t>These findings was similar to other analysis involving 22 RCT’s (n= 9470) and 34 observational studies (n= 182,901)</a:t>
            </a:r>
            <a:endParaRPr lang="en-IN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8113690" y="6375043"/>
            <a:ext cx="40066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i="1" dirty="0" smtClean="0"/>
              <a:t>Kirtane AJ et al. Circulation 2009;119:3198–206</a:t>
            </a:r>
            <a:endParaRPr lang="en-IN" sz="1400" i="1" dirty="0"/>
          </a:p>
        </p:txBody>
      </p:sp>
    </p:spTree>
    <p:extLst>
      <p:ext uri="{BB962C8B-B14F-4D97-AF65-F5344CB8AC3E}">
        <p14:creationId xmlns:p14="http://schemas.microsoft.com/office/powerpoint/2010/main" val="354314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73995"/>
            <a:ext cx="10353761" cy="132632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Dedicated bifurcation stents</a:t>
            </a:r>
            <a:endParaRPr lang="en-IN" sz="28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108943"/>
            <a:ext cx="10353762" cy="2063812"/>
          </a:xfrm>
        </p:spPr>
        <p:txBody>
          <a:bodyPr>
            <a:normAutofit/>
          </a:bodyPr>
          <a:lstStyle/>
          <a:p>
            <a:pPr algn="just"/>
            <a:r>
              <a:rPr lang="en-US" sz="1800" dirty="0" smtClean="0"/>
              <a:t>Designed either for stenting of side branch without missing </a:t>
            </a:r>
            <a:r>
              <a:rPr lang="en-US" sz="1800" dirty="0" err="1" smtClean="0"/>
              <a:t>ostium</a:t>
            </a:r>
            <a:r>
              <a:rPr lang="en-US" sz="1800" dirty="0" smtClean="0"/>
              <a:t>  or for maintaining access to the side branch after main vessel stenting</a:t>
            </a:r>
          </a:p>
          <a:p>
            <a:pPr algn="just"/>
            <a:r>
              <a:rPr lang="en-US" sz="1800" dirty="0" smtClean="0"/>
              <a:t>Provide better stent expansion and lesion coverage without multiple layers of metal within the vessel may reduce the incidence of ST</a:t>
            </a:r>
            <a:endParaRPr lang="en-IN" sz="1800" dirty="0"/>
          </a:p>
        </p:txBody>
      </p:sp>
    </p:spTree>
    <p:extLst>
      <p:ext uri="{BB962C8B-B14F-4D97-AF65-F5344CB8AC3E}">
        <p14:creationId xmlns:p14="http://schemas.microsoft.com/office/powerpoint/2010/main" val="360187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364902"/>
            <a:ext cx="10353761" cy="61389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DAPT: </a:t>
            </a:r>
            <a:r>
              <a:rPr lang="en-US" sz="2800" dirty="0" err="1" smtClean="0">
                <a:solidFill>
                  <a:srgbClr val="FFFF00"/>
                </a:solidFill>
              </a:rPr>
              <a:t>Acc</a:t>
            </a:r>
            <a:r>
              <a:rPr lang="en-US" sz="2800" dirty="0" smtClean="0">
                <a:solidFill>
                  <a:srgbClr val="FFFF00"/>
                </a:solidFill>
              </a:rPr>
              <a:t>/aha 2011 Guidelines</a:t>
            </a:r>
            <a:endParaRPr lang="en-IN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888642"/>
            <a:ext cx="10353762" cy="547352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1600" b="1" i="1" dirty="0"/>
              <a:t>CLASS I</a:t>
            </a:r>
          </a:p>
          <a:p>
            <a:pPr algn="just"/>
            <a:r>
              <a:rPr lang="en-IN" sz="1600" i="1" dirty="0" smtClean="0"/>
              <a:t>After </a:t>
            </a:r>
            <a:r>
              <a:rPr lang="en-IN" sz="1600" i="1" dirty="0"/>
              <a:t>PCI, use of aspirin should be continued </a:t>
            </a:r>
            <a:r>
              <a:rPr lang="en-IN" sz="1600" i="1" dirty="0" smtClean="0"/>
              <a:t>indefinitely (LOE: </a:t>
            </a:r>
            <a:r>
              <a:rPr lang="en-IN" sz="1600" i="1" dirty="0"/>
              <a:t>A)</a:t>
            </a:r>
          </a:p>
          <a:p>
            <a:pPr algn="just"/>
            <a:r>
              <a:rPr lang="en-IN" sz="1600" i="1" dirty="0"/>
              <a:t>D</a:t>
            </a:r>
            <a:r>
              <a:rPr lang="en-IN" sz="1600" i="1" dirty="0" smtClean="0"/>
              <a:t>uration </a:t>
            </a:r>
            <a:r>
              <a:rPr lang="en-IN" sz="1600" i="1" dirty="0"/>
              <a:t>of P2Y12 inhibitor therapy after stent </a:t>
            </a:r>
            <a:r>
              <a:rPr lang="en-IN" sz="1600" i="1" dirty="0" smtClean="0"/>
              <a:t>implantation should </a:t>
            </a:r>
            <a:r>
              <a:rPr lang="en-IN" sz="1600" i="1" dirty="0"/>
              <a:t>generally be as follows:</a:t>
            </a:r>
          </a:p>
          <a:p>
            <a:pPr lvl="1" algn="just"/>
            <a:r>
              <a:rPr lang="en-IN" sz="1400" i="1" dirty="0"/>
              <a:t>a. </a:t>
            </a:r>
            <a:r>
              <a:rPr lang="en-IN" sz="1400" i="1" dirty="0" smtClean="0"/>
              <a:t>BMS </a:t>
            </a:r>
            <a:r>
              <a:rPr lang="en-IN" sz="1400" i="1" dirty="0"/>
              <a:t>or </a:t>
            </a:r>
            <a:r>
              <a:rPr lang="en-IN" sz="1400" i="1" dirty="0" smtClean="0"/>
              <a:t>DES for PCI </a:t>
            </a:r>
            <a:r>
              <a:rPr lang="en-IN" sz="1400" i="1" dirty="0"/>
              <a:t>for </a:t>
            </a:r>
            <a:r>
              <a:rPr lang="en-IN" sz="1400" i="1" dirty="0" smtClean="0"/>
              <a:t>ACS, P2Y12 </a:t>
            </a:r>
            <a:r>
              <a:rPr lang="en-IN" sz="1400" i="1" dirty="0"/>
              <a:t>inhibitor </a:t>
            </a:r>
            <a:r>
              <a:rPr lang="en-IN" sz="1400" i="1" dirty="0" smtClean="0"/>
              <a:t>should </a:t>
            </a:r>
            <a:r>
              <a:rPr lang="en-IN" sz="1400" i="1" dirty="0"/>
              <a:t>be given for at least 12 </a:t>
            </a:r>
            <a:r>
              <a:rPr lang="en-IN" sz="1400" i="1" dirty="0" smtClean="0"/>
              <a:t>months, Options </a:t>
            </a:r>
            <a:r>
              <a:rPr lang="en-IN" sz="1400" i="1" dirty="0"/>
              <a:t>include </a:t>
            </a:r>
            <a:r>
              <a:rPr lang="en-IN" sz="1400" i="1" dirty="0" err="1"/>
              <a:t>clopidogrel</a:t>
            </a:r>
            <a:r>
              <a:rPr lang="en-IN" sz="1400" i="1" dirty="0"/>
              <a:t> 75 </a:t>
            </a:r>
            <a:r>
              <a:rPr lang="en-IN" sz="1400" i="1" dirty="0" smtClean="0"/>
              <a:t>mg    daily, </a:t>
            </a:r>
            <a:r>
              <a:rPr lang="en-IN" sz="1400" i="1" dirty="0" err="1" smtClean="0"/>
              <a:t>prasugrel</a:t>
            </a:r>
            <a:r>
              <a:rPr lang="en-IN" sz="1400" i="1" dirty="0" smtClean="0"/>
              <a:t> </a:t>
            </a:r>
            <a:r>
              <a:rPr lang="en-IN" sz="1400" i="1" dirty="0"/>
              <a:t>10 </a:t>
            </a:r>
            <a:r>
              <a:rPr lang="en-IN" sz="1400" i="1" dirty="0" smtClean="0"/>
              <a:t>mg daily </a:t>
            </a:r>
            <a:r>
              <a:rPr lang="en-IN" sz="1400" i="1" dirty="0"/>
              <a:t>and </a:t>
            </a:r>
            <a:r>
              <a:rPr lang="en-IN" sz="1400" i="1" dirty="0" err="1"/>
              <a:t>ticagrelor</a:t>
            </a:r>
            <a:r>
              <a:rPr lang="en-IN" sz="1400" i="1" dirty="0"/>
              <a:t> 90 mg twice daily </a:t>
            </a:r>
            <a:r>
              <a:rPr lang="en-IN" sz="1400" i="1" dirty="0" smtClean="0"/>
              <a:t>(LOE: </a:t>
            </a:r>
            <a:r>
              <a:rPr lang="en-IN" sz="1400" i="1" dirty="0"/>
              <a:t>B)</a:t>
            </a:r>
          </a:p>
          <a:p>
            <a:pPr lvl="1" algn="just"/>
            <a:r>
              <a:rPr lang="en-IN" sz="1400" i="1" dirty="0"/>
              <a:t>b. </a:t>
            </a:r>
            <a:r>
              <a:rPr lang="en-IN" sz="1400" i="1" dirty="0" smtClean="0"/>
              <a:t>DES </a:t>
            </a:r>
            <a:r>
              <a:rPr lang="en-IN" sz="1400" i="1" dirty="0"/>
              <a:t>for </a:t>
            </a:r>
            <a:r>
              <a:rPr lang="en-IN" sz="1400" i="1" dirty="0" smtClean="0"/>
              <a:t>non-ACS </a:t>
            </a:r>
            <a:r>
              <a:rPr lang="en-IN" sz="1400" i="1" dirty="0"/>
              <a:t>indication, </a:t>
            </a:r>
            <a:r>
              <a:rPr lang="en-IN" sz="1400" i="1" dirty="0" err="1" smtClean="0"/>
              <a:t>clopidogrel</a:t>
            </a:r>
            <a:r>
              <a:rPr lang="en-IN" sz="1400" i="1" dirty="0" smtClean="0"/>
              <a:t> 75 </a:t>
            </a:r>
            <a:r>
              <a:rPr lang="en-IN" sz="1400" i="1" dirty="0"/>
              <a:t>mg daily should be given for at least 12 months if </a:t>
            </a:r>
            <a:r>
              <a:rPr lang="en-IN" sz="1400" i="1" dirty="0" smtClean="0"/>
              <a:t>the patient </a:t>
            </a:r>
            <a:r>
              <a:rPr lang="en-IN" sz="1400" i="1" dirty="0"/>
              <a:t>is not at high risk of bleeding </a:t>
            </a:r>
            <a:r>
              <a:rPr lang="en-IN" sz="1400" i="1" dirty="0" smtClean="0"/>
              <a:t>(LOE: </a:t>
            </a:r>
            <a:r>
              <a:rPr lang="en-IN" sz="1400" i="1" dirty="0"/>
              <a:t>B)</a:t>
            </a:r>
          </a:p>
          <a:p>
            <a:pPr lvl="1" algn="just"/>
            <a:r>
              <a:rPr lang="en-IN" sz="1400" i="1" dirty="0"/>
              <a:t>c. </a:t>
            </a:r>
            <a:r>
              <a:rPr lang="en-IN" sz="1400" i="1" dirty="0" smtClean="0"/>
              <a:t>BMS for </a:t>
            </a:r>
            <a:r>
              <a:rPr lang="en-IN" sz="1400" i="1" dirty="0"/>
              <a:t>non-ACS indication, </a:t>
            </a:r>
            <a:r>
              <a:rPr lang="en-IN" sz="1400" i="1" dirty="0" err="1" smtClean="0"/>
              <a:t>clopidogrel</a:t>
            </a:r>
            <a:r>
              <a:rPr lang="en-IN" sz="1400" i="1" dirty="0" smtClean="0"/>
              <a:t> should </a:t>
            </a:r>
            <a:r>
              <a:rPr lang="en-IN" sz="1400" i="1" dirty="0"/>
              <a:t>be given for a minimum of 1 month and ideally up to </a:t>
            </a:r>
            <a:r>
              <a:rPr lang="en-IN" sz="1400" i="1" dirty="0" smtClean="0"/>
              <a:t>12 months </a:t>
            </a:r>
            <a:r>
              <a:rPr lang="en-IN" sz="1400" i="1" dirty="0"/>
              <a:t>(unless the patient is at increased risk of bleeding; </a:t>
            </a:r>
            <a:r>
              <a:rPr lang="en-IN" sz="1400" i="1" dirty="0" smtClean="0"/>
              <a:t>then it </a:t>
            </a:r>
            <a:r>
              <a:rPr lang="en-IN" sz="1400" i="1" dirty="0"/>
              <a:t>should be given for a minimum of 2 </a:t>
            </a:r>
            <a:r>
              <a:rPr lang="en-IN" sz="1400" i="1" dirty="0" smtClean="0"/>
              <a:t>weeks (LOE: </a:t>
            </a:r>
            <a:r>
              <a:rPr lang="en-IN" sz="1400" i="1" dirty="0"/>
              <a:t>B)</a:t>
            </a:r>
          </a:p>
          <a:p>
            <a:pPr algn="just"/>
            <a:r>
              <a:rPr lang="en-IN" sz="1600" i="1" dirty="0" smtClean="0"/>
              <a:t>Patients </a:t>
            </a:r>
            <a:r>
              <a:rPr lang="en-IN" sz="1600" i="1" dirty="0"/>
              <a:t>should be </a:t>
            </a:r>
            <a:r>
              <a:rPr lang="en-IN" sz="1600" i="1" dirty="0" err="1"/>
              <a:t>counseled</a:t>
            </a:r>
            <a:r>
              <a:rPr lang="en-IN" sz="1600" i="1" dirty="0"/>
              <a:t> on the importance of compliance </a:t>
            </a:r>
            <a:r>
              <a:rPr lang="en-IN" sz="1600" i="1" dirty="0" smtClean="0"/>
              <a:t>with DAPT </a:t>
            </a:r>
            <a:r>
              <a:rPr lang="en-IN" sz="1600" i="1" dirty="0"/>
              <a:t>and that therapy should not be discontinued before </a:t>
            </a:r>
            <a:r>
              <a:rPr lang="en-IN" sz="1600" i="1" dirty="0" smtClean="0"/>
              <a:t>discussion with </a:t>
            </a:r>
            <a:r>
              <a:rPr lang="en-IN" sz="1600" i="1" dirty="0"/>
              <a:t>their </a:t>
            </a:r>
            <a:r>
              <a:rPr lang="en-IN" sz="1600" i="1" dirty="0" smtClean="0"/>
              <a:t>cardiologist (LOE: </a:t>
            </a:r>
            <a:r>
              <a:rPr lang="en-IN" sz="1600" i="1" dirty="0"/>
              <a:t>C)</a:t>
            </a:r>
          </a:p>
          <a:p>
            <a:pPr marL="0" indent="0" algn="just">
              <a:buNone/>
            </a:pPr>
            <a:r>
              <a:rPr lang="en-IN" sz="1600" b="1" i="1" dirty="0"/>
              <a:t>CLASS </a:t>
            </a:r>
            <a:r>
              <a:rPr lang="en-IN" sz="1600" b="1" i="1" dirty="0" err="1"/>
              <a:t>IIa</a:t>
            </a:r>
            <a:endParaRPr lang="en-IN" sz="1600" b="1" i="1" dirty="0"/>
          </a:p>
          <a:p>
            <a:pPr algn="just"/>
            <a:r>
              <a:rPr lang="en-IN" sz="1600" i="1" dirty="0" smtClean="0"/>
              <a:t>After </a:t>
            </a:r>
            <a:r>
              <a:rPr lang="en-IN" sz="1600" i="1" dirty="0"/>
              <a:t>PCI, it is reasonable to use aspirin 81 mg per day in </a:t>
            </a:r>
            <a:r>
              <a:rPr lang="en-IN" sz="1600" i="1" dirty="0" smtClean="0"/>
              <a:t>preference to </a:t>
            </a:r>
            <a:r>
              <a:rPr lang="en-IN" sz="1600" i="1" dirty="0"/>
              <a:t>higher maintenance </a:t>
            </a:r>
            <a:r>
              <a:rPr lang="en-IN" sz="1600" i="1" dirty="0" smtClean="0"/>
              <a:t>doses (LOE: </a:t>
            </a:r>
            <a:r>
              <a:rPr lang="en-IN" sz="1600" i="1" dirty="0"/>
              <a:t>B)</a:t>
            </a:r>
          </a:p>
          <a:p>
            <a:pPr algn="just"/>
            <a:r>
              <a:rPr lang="en-IN" sz="1600" i="1" dirty="0" smtClean="0"/>
              <a:t>If </a:t>
            </a:r>
            <a:r>
              <a:rPr lang="en-IN" sz="1600" i="1" dirty="0"/>
              <a:t>the risk of morbidity from bleeding outweighs the </a:t>
            </a:r>
            <a:r>
              <a:rPr lang="en-IN" sz="1600" i="1" dirty="0" smtClean="0"/>
              <a:t>anticipated benefit </a:t>
            </a:r>
            <a:r>
              <a:rPr lang="en-IN" sz="1600" i="1" dirty="0"/>
              <a:t>afforded by a recommended duration of P2Y12 </a:t>
            </a:r>
            <a:r>
              <a:rPr lang="en-IN" sz="1600" i="1" dirty="0" smtClean="0"/>
              <a:t>inhibitor therapy </a:t>
            </a:r>
            <a:r>
              <a:rPr lang="en-IN" sz="1600" i="1" dirty="0"/>
              <a:t>after stent implantation, earlier discontinuation (</a:t>
            </a:r>
            <a:r>
              <a:rPr lang="en-IN" sz="1600" i="1" dirty="0" smtClean="0"/>
              <a:t>e.g. 12 months</a:t>
            </a:r>
            <a:r>
              <a:rPr lang="en-IN" sz="1600" i="1" dirty="0"/>
              <a:t>) of P2Y12 inhibitor therapy is reasonable. (</a:t>
            </a:r>
            <a:r>
              <a:rPr lang="en-IN" sz="1600" i="1" dirty="0" smtClean="0"/>
              <a:t>LOE: </a:t>
            </a:r>
            <a:r>
              <a:rPr lang="en-IN" sz="1600" i="1" dirty="0"/>
              <a:t>C</a:t>
            </a:r>
            <a:r>
              <a:rPr lang="en-IN" sz="1600" i="1" dirty="0" smtClean="0"/>
              <a:t>)</a:t>
            </a:r>
            <a:endParaRPr lang="en-IN" sz="1600" i="1" dirty="0"/>
          </a:p>
        </p:txBody>
      </p:sp>
    </p:spTree>
    <p:extLst>
      <p:ext uri="{BB962C8B-B14F-4D97-AF65-F5344CB8AC3E}">
        <p14:creationId xmlns:p14="http://schemas.microsoft.com/office/powerpoint/2010/main" val="393863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915501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FFC000"/>
                </a:solidFill>
              </a:rPr>
              <a:t>Dapt</a:t>
            </a:r>
            <a:r>
              <a:rPr lang="en-US" sz="2800" dirty="0" smtClean="0">
                <a:solidFill>
                  <a:srgbClr val="FFC000"/>
                </a:solidFill>
              </a:rPr>
              <a:t>: evidences </a:t>
            </a:r>
            <a:endParaRPr lang="en-IN" sz="28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882" y="1645303"/>
            <a:ext cx="6285496" cy="4201705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IN" sz="1800" dirty="0" smtClean="0"/>
              <a:t>A prospective </a:t>
            </a:r>
            <a:r>
              <a:rPr lang="en-IN" sz="1800" dirty="0"/>
              <a:t>observational cohort </a:t>
            </a:r>
            <a:r>
              <a:rPr lang="en-IN" sz="1800" dirty="0" smtClean="0"/>
              <a:t>study, 2002-2004, n=3201, lesion treated: 5389 with DES (SES &amp; PES) with 18 months follow-up</a:t>
            </a:r>
          </a:p>
          <a:p>
            <a:pPr algn="just">
              <a:lnSpc>
                <a:spcPct val="100000"/>
              </a:lnSpc>
            </a:pPr>
            <a:r>
              <a:rPr lang="en-IN" sz="1800" dirty="0" smtClean="0"/>
              <a:t>Global </a:t>
            </a:r>
            <a:r>
              <a:rPr lang="en-IN" sz="1800" dirty="0"/>
              <a:t>incidence of ST of 1.9% within 18 months of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IN" sz="1800" dirty="0" smtClean="0"/>
              <a:t>    stenting </a:t>
            </a:r>
            <a:r>
              <a:rPr lang="en-IN" sz="1800" dirty="0"/>
              <a:t>with 72.4% of these events occurring </a:t>
            </a:r>
            <a:r>
              <a:rPr lang="en-IN" sz="1800" dirty="0" smtClean="0"/>
              <a:t>in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IN" sz="1800" dirty="0"/>
              <a:t> </a:t>
            </a:r>
            <a:r>
              <a:rPr lang="en-IN" sz="1800" dirty="0" smtClean="0"/>
              <a:t>   first  6 months</a:t>
            </a:r>
          </a:p>
          <a:p>
            <a:pPr algn="just">
              <a:lnSpc>
                <a:spcPct val="100000"/>
              </a:lnSpc>
            </a:pPr>
            <a:r>
              <a:rPr lang="en-IN" sz="1800" b="1" dirty="0" smtClean="0"/>
              <a:t>Conclusions-</a:t>
            </a:r>
            <a:r>
              <a:rPr lang="en-IN" sz="1800" dirty="0" smtClean="0"/>
              <a:t> Discontinuation </a:t>
            </a:r>
            <a:r>
              <a:rPr lang="en-IN" sz="1800" dirty="0"/>
              <a:t>of </a:t>
            </a:r>
            <a:r>
              <a:rPr lang="en-IN" sz="1800" dirty="0" err="1"/>
              <a:t>thienopyridine</a:t>
            </a:r>
            <a:r>
              <a:rPr lang="en-IN" sz="1800" dirty="0"/>
              <a:t>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IN" sz="1800" dirty="0" smtClean="0"/>
              <a:t>    therapy </a:t>
            </a:r>
            <a:r>
              <a:rPr lang="en-IN" sz="1800" dirty="0"/>
              <a:t>was the major determinant of ST within </a:t>
            </a:r>
            <a:endParaRPr lang="en-IN" sz="1800" dirty="0" smtClean="0"/>
          </a:p>
          <a:p>
            <a:pPr marL="0" indent="0" algn="just">
              <a:lnSpc>
                <a:spcPct val="100000"/>
              </a:lnSpc>
              <a:buNone/>
            </a:pPr>
            <a:r>
              <a:rPr lang="en-IN" sz="1800" dirty="0" smtClean="0"/>
              <a:t>    the </a:t>
            </a:r>
            <a:r>
              <a:rPr lang="en-IN" sz="1800" dirty="0"/>
              <a:t>first 6 </a:t>
            </a:r>
            <a:r>
              <a:rPr lang="en-IN" sz="1800" dirty="0" smtClean="0"/>
              <a:t>months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84901" y="6439436"/>
            <a:ext cx="40954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i="1" dirty="0" err="1"/>
              <a:t>Flavio</a:t>
            </a:r>
            <a:r>
              <a:rPr lang="en-IN" sz="1400" i="1" dirty="0"/>
              <a:t> </a:t>
            </a:r>
            <a:r>
              <a:rPr lang="en-IN" sz="1400" i="1" dirty="0" err="1" smtClean="0"/>
              <a:t>Airoldi</a:t>
            </a:r>
            <a:r>
              <a:rPr lang="en-IN" sz="1400" i="1" dirty="0" smtClean="0"/>
              <a:t> et al Circulation</a:t>
            </a:r>
            <a:r>
              <a:rPr lang="en-IN" sz="1400" i="1" dirty="0"/>
              <a:t>. 2007;116:745-754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551" t="7526" r="30038" b="9023"/>
          <a:stretch/>
        </p:blipFill>
        <p:spPr>
          <a:xfrm>
            <a:off x="6925974" y="1918240"/>
            <a:ext cx="4935467" cy="403346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1226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390660"/>
            <a:ext cx="10353761" cy="832834"/>
          </a:xfrm>
        </p:spPr>
        <p:txBody>
          <a:bodyPr>
            <a:noAutofit/>
          </a:bodyPr>
          <a:lstStyle/>
          <a:p>
            <a:r>
              <a:rPr lang="en-IN" sz="1600" dirty="0">
                <a:solidFill>
                  <a:srgbClr val="FFC000"/>
                </a:solidFill>
              </a:rPr>
              <a:t>OPTIMIZE: </a:t>
            </a:r>
            <a:r>
              <a:rPr lang="en-IN" sz="1600" dirty="0" smtClean="0">
                <a:solidFill>
                  <a:srgbClr val="FFC000"/>
                </a:solidFill>
              </a:rPr>
              <a:t> </a:t>
            </a:r>
            <a:r>
              <a:rPr lang="en-IN" sz="1600" dirty="0" smtClean="0"/>
              <a:t>A </a:t>
            </a:r>
            <a:r>
              <a:rPr lang="en-IN" sz="1600" dirty="0"/>
              <a:t>Prospective, Randomized Trial </a:t>
            </a:r>
            <a:r>
              <a:rPr lang="en-IN" sz="1600" dirty="0" smtClean="0"/>
              <a:t> of </a:t>
            </a:r>
            <a:r>
              <a:rPr lang="en-IN" sz="1600" dirty="0"/>
              <a:t>3 Months Versus 12 Months </a:t>
            </a:r>
            <a:br>
              <a:rPr lang="en-IN" sz="1600" dirty="0"/>
            </a:br>
            <a:r>
              <a:rPr lang="en-IN" sz="1600" dirty="0"/>
              <a:t>of </a:t>
            </a:r>
            <a:r>
              <a:rPr lang="en-IN" sz="1600" dirty="0" smtClean="0"/>
              <a:t>DAPT with </a:t>
            </a:r>
            <a:r>
              <a:rPr lang="en-IN" sz="1600" dirty="0"/>
              <a:t>the </a:t>
            </a:r>
            <a:r>
              <a:rPr lang="en-IN" sz="1600" dirty="0" err="1"/>
              <a:t>Endeavor</a:t>
            </a:r>
            <a:r>
              <a:rPr lang="en-IN" sz="1600" dirty="0"/>
              <a:t> </a:t>
            </a:r>
            <a:r>
              <a:rPr lang="en-IN" sz="1600" dirty="0" err="1"/>
              <a:t>Zotarolimus</a:t>
            </a:r>
            <a:r>
              <a:rPr lang="en-IN" sz="1600" dirty="0"/>
              <a:t>-Eluting Stent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529388"/>
            <a:ext cx="10353762" cy="3695136"/>
          </a:xfrm>
        </p:spPr>
        <p:txBody>
          <a:bodyPr/>
          <a:lstStyle/>
          <a:p>
            <a:r>
              <a:rPr lang="en-US" b="1" dirty="0" smtClean="0"/>
              <a:t>AIM: </a:t>
            </a:r>
            <a:r>
              <a:rPr lang="en-IN" dirty="0"/>
              <a:t>T</a:t>
            </a:r>
            <a:r>
              <a:rPr lang="en-IN" dirty="0" smtClean="0"/>
              <a:t>o </a:t>
            </a:r>
            <a:r>
              <a:rPr lang="en-IN" dirty="0"/>
              <a:t>investigate the safety and clinical impact of short-term </a:t>
            </a:r>
            <a:r>
              <a:rPr lang="en-IN" dirty="0" smtClean="0"/>
              <a:t>(</a:t>
            </a:r>
            <a:r>
              <a:rPr lang="en-IN" dirty="0"/>
              <a:t>3 months) DAPT with </a:t>
            </a:r>
            <a:r>
              <a:rPr lang="en-IN" dirty="0" err="1"/>
              <a:t>Endeavor</a:t>
            </a:r>
            <a:r>
              <a:rPr lang="en-IN" dirty="0"/>
              <a:t>-ZES in daily clinical practice</a:t>
            </a:r>
            <a:r>
              <a:rPr lang="en-IN" dirty="0" smtClean="0"/>
              <a:t>.</a:t>
            </a:r>
            <a:endParaRPr lang="en-IN" dirty="0"/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704" y="2531019"/>
            <a:ext cx="5485971" cy="4114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0824" y="2518140"/>
            <a:ext cx="5485972" cy="41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6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547" y="374052"/>
            <a:ext cx="5887741" cy="44158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8248" y="374052"/>
            <a:ext cx="5887742" cy="44158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6903" y="5201987"/>
            <a:ext cx="118262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b="1" dirty="0" smtClean="0"/>
              <a:t>Conclusion: </a:t>
            </a:r>
            <a:r>
              <a:rPr lang="en-IN" dirty="0" smtClean="0"/>
              <a:t>Consistent </a:t>
            </a:r>
            <a:r>
              <a:rPr lang="en-IN" dirty="0"/>
              <a:t>with other recent studies on shorter DAPT durations, </a:t>
            </a:r>
            <a:r>
              <a:rPr lang="en-IN" dirty="0" smtClean="0"/>
              <a:t>this trial showed that </a:t>
            </a:r>
            <a:r>
              <a:rPr lang="en-IN" dirty="0"/>
              <a:t>2nd generation DES  </a:t>
            </a:r>
            <a:r>
              <a:rPr lang="en-IN" dirty="0" smtClean="0"/>
              <a:t>might </a:t>
            </a:r>
            <a:r>
              <a:rPr lang="en-IN" dirty="0"/>
              <a:t>not always require 12 months DAPT  to reduce the risk of adverse </a:t>
            </a:r>
            <a:r>
              <a:rPr lang="en-IN" dirty="0" smtClean="0"/>
              <a:t>thrombotic </a:t>
            </a:r>
            <a:r>
              <a:rPr lang="en-IN" dirty="0"/>
              <a:t>events. </a:t>
            </a:r>
            <a:r>
              <a:rPr lang="en-IN" dirty="0" smtClean="0"/>
              <a:t> These </a:t>
            </a:r>
            <a:r>
              <a:rPr lang="en-IN" dirty="0"/>
              <a:t>outcomes may  </a:t>
            </a:r>
            <a:r>
              <a:rPr lang="en-IN" dirty="0" smtClean="0"/>
              <a:t>be </a:t>
            </a:r>
            <a:r>
              <a:rPr lang="en-IN" dirty="0"/>
              <a:t>especially relevant for patients who are at high risk of bleeding </a:t>
            </a:r>
            <a:r>
              <a:rPr lang="en-IN" dirty="0" smtClean="0"/>
              <a:t>complications following </a:t>
            </a:r>
            <a:r>
              <a:rPr lang="en-IN" dirty="0"/>
              <a:t>PCI, such as the </a:t>
            </a:r>
            <a:r>
              <a:rPr lang="en-IN" dirty="0" smtClean="0"/>
              <a:t>elderly and </a:t>
            </a:r>
            <a:r>
              <a:rPr lang="en-IN" dirty="0"/>
              <a:t>patients with a history of </a:t>
            </a:r>
            <a:r>
              <a:rPr lang="en-IN" dirty="0" err="1"/>
              <a:t>hemorrhagic</a:t>
            </a:r>
            <a:r>
              <a:rPr lang="en-IN" dirty="0"/>
              <a:t> events, who might need to stop DAPT earlier. </a:t>
            </a:r>
          </a:p>
        </p:txBody>
      </p:sp>
    </p:spTree>
    <p:extLst>
      <p:ext uri="{BB962C8B-B14F-4D97-AF65-F5344CB8AC3E}">
        <p14:creationId xmlns:p14="http://schemas.microsoft.com/office/powerpoint/2010/main" val="8957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090" y="274751"/>
            <a:ext cx="10353761" cy="652529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Triton-</a:t>
            </a:r>
            <a:r>
              <a:rPr lang="en-US" sz="2800" dirty="0" err="1" smtClean="0">
                <a:solidFill>
                  <a:srgbClr val="FFC000"/>
                </a:solidFill>
              </a:rPr>
              <a:t>timi</a:t>
            </a:r>
            <a:r>
              <a:rPr lang="en-US" sz="2800" dirty="0" smtClean="0">
                <a:solidFill>
                  <a:srgbClr val="FFC000"/>
                </a:solidFill>
              </a:rPr>
              <a:t> 38</a:t>
            </a:r>
            <a:endParaRPr lang="en-IN" sz="2800" dirty="0">
              <a:solidFill>
                <a:srgbClr val="FFC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84608" y="2292438"/>
            <a:ext cx="5705340" cy="42790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11" y="2305317"/>
            <a:ext cx="5688166" cy="42661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321972" y="1017427"/>
            <a:ext cx="11629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b="1" dirty="0" smtClean="0"/>
              <a:t>AIM: </a:t>
            </a:r>
            <a:r>
              <a:rPr lang="en-IN" dirty="0" smtClean="0"/>
              <a:t>To </a:t>
            </a:r>
            <a:r>
              <a:rPr lang="en-IN" dirty="0"/>
              <a:t>compare the efficacy and safety of PRASUGREL and CLOPIDOGREL </a:t>
            </a:r>
            <a:r>
              <a:rPr lang="en-IN" dirty="0" smtClean="0"/>
              <a:t>in </a:t>
            </a:r>
            <a:r>
              <a:rPr lang="en-IN" dirty="0"/>
              <a:t>patients with at  </a:t>
            </a:r>
            <a:r>
              <a:rPr lang="en-IN" dirty="0" smtClean="0"/>
              <a:t>least </a:t>
            </a:r>
            <a:r>
              <a:rPr lang="en-IN" dirty="0"/>
              <a:t>one stent as part of the index procedure with respect </a:t>
            </a:r>
            <a:r>
              <a:rPr lang="en-IN" dirty="0" smtClean="0"/>
              <a:t>to: Stent </a:t>
            </a:r>
            <a:r>
              <a:rPr lang="en-IN" dirty="0"/>
              <a:t>Thrombosis (ARC </a:t>
            </a:r>
            <a:r>
              <a:rPr lang="en-IN" dirty="0" smtClean="0"/>
              <a:t>definitions) Ischemic </a:t>
            </a:r>
            <a:r>
              <a:rPr lang="en-IN" dirty="0"/>
              <a:t>Events, </a:t>
            </a:r>
            <a:r>
              <a:rPr lang="en-IN" dirty="0" smtClean="0"/>
              <a:t>Bleeding Overall </a:t>
            </a:r>
            <a:r>
              <a:rPr lang="en-IN" dirty="0"/>
              <a:t>and stratified by stent type received</a:t>
            </a:r>
          </a:p>
        </p:txBody>
      </p:sp>
    </p:spTree>
    <p:extLst>
      <p:ext uri="{BB962C8B-B14F-4D97-AF65-F5344CB8AC3E}">
        <p14:creationId xmlns:p14="http://schemas.microsoft.com/office/powerpoint/2010/main" val="176903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223" y="179148"/>
            <a:ext cx="4385290" cy="3223615"/>
          </a:xfrm>
          <a:prstGeom prst="rect">
            <a:avLst/>
          </a:prstGeom>
          <a:ln w="127000" cap="sq">
            <a:solidFill>
              <a:srgbClr val="FFC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605" y="179148"/>
            <a:ext cx="4385290" cy="3210736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223" y="3554569"/>
            <a:ext cx="4385294" cy="3098528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4847" y="3528811"/>
            <a:ext cx="4402466" cy="3124286"/>
          </a:xfrm>
          <a:prstGeom prst="rect">
            <a:avLst/>
          </a:prstGeom>
          <a:ln w="127000" cap="sq">
            <a:solidFill>
              <a:srgbClr val="FFC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308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545205"/>
            <a:ext cx="10353761" cy="1000259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Management of </a:t>
            </a:r>
            <a:r>
              <a:rPr lang="en-US" sz="2800" dirty="0" err="1" smtClean="0">
                <a:solidFill>
                  <a:srgbClr val="FFC000"/>
                </a:solidFill>
              </a:rPr>
              <a:t>st</a:t>
            </a:r>
            <a:endParaRPr lang="en-IN" sz="28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611" y="1519708"/>
            <a:ext cx="10676586" cy="4546242"/>
          </a:xfrm>
        </p:spPr>
        <p:txBody>
          <a:bodyPr>
            <a:noAutofit/>
          </a:bodyPr>
          <a:lstStyle/>
          <a:p>
            <a:pPr algn="just"/>
            <a:r>
              <a:rPr lang="en-US" sz="1800" dirty="0" smtClean="0"/>
              <a:t>Still no clear consensus, prompt reperfusion is critical particularly if presented with acute STEMI</a:t>
            </a:r>
          </a:p>
          <a:p>
            <a:pPr algn="just"/>
            <a:r>
              <a:rPr lang="en-US" sz="1800" dirty="0" smtClean="0"/>
              <a:t>Re-intervention </a:t>
            </a:r>
            <a:r>
              <a:rPr lang="en-US" sz="1800" b="1" dirty="0" smtClean="0">
                <a:solidFill>
                  <a:srgbClr val="FFFF00"/>
                </a:solidFill>
              </a:rPr>
              <a:t>(emergency PCI) </a:t>
            </a:r>
            <a:r>
              <a:rPr lang="en-US" sz="1800" dirty="0" smtClean="0"/>
              <a:t>is currently preferred if available.</a:t>
            </a:r>
          </a:p>
          <a:p>
            <a:pPr algn="just"/>
            <a:r>
              <a:rPr lang="en-US" sz="1800" dirty="0" smtClean="0"/>
              <a:t>Various methods includes thrombus aspiration, balloon angioplasty, re-stenting with 2</a:t>
            </a:r>
            <a:r>
              <a:rPr lang="en-US" sz="1800" baseline="30000" dirty="0" smtClean="0"/>
              <a:t>nd</a:t>
            </a:r>
            <a:r>
              <a:rPr lang="en-US" sz="1800" dirty="0" smtClean="0"/>
              <a:t> or 3</a:t>
            </a:r>
            <a:r>
              <a:rPr lang="en-US" sz="1800" baseline="30000" dirty="0" smtClean="0"/>
              <a:t>rd</a:t>
            </a:r>
            <a:r>
              <a:rPr lang="en-US" sz="1800" dirty="0" smtClean="0"/>
              <a:t> generation stent or even CABG</a:t>
            </a:r>
          </a:p>
          <a:p>
            <a:pPr algn="just"/>
            <a:r>
              <a:rPr lang="en-US" sz="1800" dirty="0" smtClean="0">
                <a:solidFill>
                  <a:srgbClr val="FFFF00"/>
                </a:solidFill>
              </a:rPr>
              <a:t>Additional stent placement should be avoided </a:t>
            </a:r>
            <a:r>
              <a:rPr lang="en-US" sz="1800" dirty="0" smtClean="0"/>
              <a:t>unless a mechanical reason for initial thrombotic event is ascertained (e.g. edge dissection, residual untreated disease)</a:t>
            </a:r>
          </a:p>
          <a:p>
            <a:pPr algn="just"/>
            <a:r>
              <a:rPr lang="en-IN" sz="1800" dirty="0"/>
              <a:t>Ancillary drugs should be used including GP </a:t>
            </a:r>
            <a:r>
              <a:rPr lang="en-IN" sz="1800" dirty="0" err="1" smtClean="0"/>
              <a:t>IIb</a:t>
            </a:r>
            <a:r>
              <a:rPr lang="en-IN" sz="1800" dirty="0" smtClean="0"/>
              <a:t>/</a:t>
            </a:r>
            <a:r>
              <a:rPr lang="en-IN" sz="1800" dirty="0" err="1" smtClean="0"/>
              <a:t>IIIa</a:t>
            </a:r>
            <a:r>
              <a:rPr lang="en-IN" sz="1800" dirty="0" smtClean="0"/>
              <a:t> </a:t>
            </a:r>
            <a:r>
              <a:rPr lang="en-IN" sz="1800" dirty="0"/>
              <a:t>inhibitors </a:t>
            </a:r>
            <a:endParaRPr lang="en-US" sz="1800" dirty="0" smtClean="0"/>
          </a:p>
          <a:p>
            <a:pPr algn="just"/>
            <a:r>
              <a:rPr lang="en-US" sz="1800" dirty="0" smtClean="0"/>
              <a:t>In absence of mechanical cause, hematological evaluation to exclude </a:t>
            </a:r>
            <a:r>
              <a:rPr lang="en-US" sz="1800" dirty="0" err="1" smtClean="0"/>
              <a:t>hypercoagulable</a:t>
            </a:r>
            <a:r>
              <a:rPr lang="en-US" sz="1800" dirty="0" smtClean="0"/>
              <a:t> state</a:t>
            </a:r>
          </a:p>
          <a:p>
            <a:pPr algn="just"/>
            <a:r>
              <a:rPr lang="en-US" sz="1800" dirty="0" smtClean="0"/>
              <a:t>Maintenance DAPT is typically escalated (</a:t>
            </a:r>
            <a:r>
              <a:rPr lang="en-US" sz="1800" dirty="0" err="1" smtClean="0"/>
              <a:t>Clopi</a:t>
            </a:r>
            <a:r>
              <a:rPr lang="en-US" sz="1800" dirty="0" err="1" smtClean="0">
                <a:cs typeface="Calibri" panose="020F0502020204030204" pitchFamily="34" charset="0"/>
              </a:rPr>
              <a:t>→Prasu</a:t>
            </a:r>
            <a:r>
              <a:rPr lang="en-US" sz="1800" dirty="0" smtClean="0">
                <a:cs typeface="Calibri" panose="020F0502020204030204" pitchFamily="34" charset="0"/>
              </a:rPr>
              <a:t>/</a:t>
            </a:r>
            <a:r>
              <a:rPr lang="en-US" sz="1800" dirty="0" err="1" smtClean="0">
                <a:cs typeface="Calibri" panose="020F0502020204030204" pitchFamily="34" charset="0"/>
              </a:rPr>
              <a:t>Ticagrelor</a:t>
            </a:r>
            <a:r>
              <a:rPr lang="en-US" sz="1800" dirty="0" smtClean="0">
                <a:cs typeface="Calibri" panose="020F0502020204030204" pitchFamily="34" charset="0"/>
              </a:rPr>
              <a:t> or </a:t>
            </a:r>
            <a:r>
              <a:rPr lang="en-US" sz="1800" dirty="0" err="1" smtClean="0">
                <a:cs typeface="Calibri" panose="020F0502020204030204" pitchFamily="34" charset="0"/>
              </a:rPr>
              <a:t>Cilostazole</a:t>
            </a:r>
            <a:r>
              <a:rPr lang="en-US" sz="1800" dirty="0" smtClean="0">
                <a:cs typeface="Calibri" panose="020F0502020204030204" pitchFamily="34" charset="0"/>
              </a:rPr>
              <a:t> may be added</a:t>
            </a:r>
            <a:r>
              <a:rPr lang="en-US" sz="1800" dirty="0" smtClean="0"/>
              <a:t>)</a:t>
            </a:r>
          </a:p>
          <a:p>
            <a:pPr algn="just"/>
            <a:r>
              <a:rPr lang="en-US" sz="1800" dirty="0" smtClean="0"/>
              <a:t>Fibrinolysis may be used if PCI is unavailable, especially in case of early presentation</a:t>
            </a:r>
          </a:p>
        </p:txBody>
      </p:sp>
    </p:spTree>
    <p:extLst>
      <p:ext uri="{BB962C8B-B14F-4D97-AF65-F5344CB8AC3E}">
        <p14:creationId xmlns:p14="http://schemas.microsoft.com/office/powerpoint/2010/main" val="11303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Contemporary Measures for Prevention of </a:t>
            </a:r>
            <a:r>
              <a:rPr lang="en-US" sz="2400" dirty="0" err="1" smtClean="0">
                <a:solidFill>
                  <a:srgbClr val="FFFF00"/>
                </a:solidFill>
              </a:rPr>
              <a:t>st</a:t>
            </a:r>
            <a:endParaRPr lang="en-IN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129105"/>
            <a:ext cx="10353762" cy="3695136"/>
          </a:xfrm>
        </p:spPr>
        <p:txBody>
          <a:bodyPr/>
          <a:lstStyle/>
          <a:p>
            <a:r>
              <a:rPr lang="en-US" dirty="0" smtClean="0"/>
              <a:t>No method completely prevent ST however it can be minimize with certain precautions</a:t>
            </a:r>
          </a:p>
          <a:p>
            <a:pPr marL="457200" lvl="1" indent="0">
              <a:buNone/>
            </a:pPr>
            <a:r>
              <a:rPr lang="en-US" sz="2000" dirty="0" smtClean="0"/>
              <a:t>A. Stent selection &amp; deployment</a:t>
            </a:r>
          </a:p>
          <a:p>
            <a:pPr marL="457200" lvl="1" indent="0">
              <a:buNone/>
            </a:pPr>
            <a:r>
              <a:rPr lang="en-US" sz="2000" dirty="0" smtClean="0"/>
              <a:t>B. Anti-platelet therapy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103516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>
                <a:solidFill>
                  <a:srgbClr val="FFC000"/>
                </a:solidFill>
              </a:rPr>
              <a:t>Stent selection &amp; </a:t>
            </a:r>
            <a:r>
              <a:rPr lang="en-IN" sz="2800" dirty="0" smtClean="0">
                <a:solidFill>
                  <a:srgbClr val="FFC000"/>
                </a:solidFill>
              </a:rPr>
              <a:t>deployment</a:t>
            </a:r>
            <a:endParaRPr lang="en-IN" sz="28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935921"/>
            <a:ext cx="10353762" cy="2617604"/>
          </a:xfrm>
        </p:spPr>
        <p:txBody>
          <a:bodyPr>
            <a:normAutofit/>
          </a:bodyPr>
          <a:lstStyle/>
          <a:p>
            <a:pPr algn="just"/>
            <a:r>
              <a:rPr lang="en-US" sz="1800" dirty="0" smtClean="0"/>
              <a:t>Selection of 2</a:t>
            </a:r>
            <a:r>
              <a:rPr lang="en-US" sz="1800" baseline="30000" dirty="0" smtClean="0"/>
              <a:t>nd</a:t>
            </a:r>
            <a:r>
              <a:rPr lang="en-US" sz="1800" dirty="0" smtClean="0"/>
              <a:t> &amp; 3</a:t>
            </a:r>
            <a:r>
              <a:rPr lang="en-US" sz="1800" baseline="30000" dirty="0" smtClean="0"/>
              <a:t>rd</a:t>
            </a:r>
            <a:r>
              <a:rPr lang="en-US" sz="1800" dirty="0" smtClean="0"/>
              <a:t> generation stents. Polymer free stents is upcoming option</a:t>
            </a:r>
          </a:p>
          <a:p>
            <a:pPr algn="just"/>
            <a:r>
              <a:rPr lang="en-US" sz="1800" dirty="0" err="1" smtClean="0"/>
              <a:t>Optimise</a:t>
            </a:r>
            <a:r>
              <a:rPr lang="en-US" sz="1800" dirty="0" smtClean="0"/>
              <a:t> the stent deployment, if necessary with use of IVUS or OCT</a:t>
            </a:r>
          </a:p>
          <a:p>
            <a:pPr algn="just"/>
            <a:r>
              <a:rPr lang="en-US" sz="1800" dirty="0" smtClean="0"/>
              <a:t>Minimize the overlapping zone</a:t>
            </a:r>
          </a:p>
          <a:p>
            <a:pPr algn="just"/>
            <a:r>
              <a:rPr lang="en-US" sz="1800" dirty="0" smtClean="0"/>
              <a:t>Dissection and strut fracture should be looked routinely after procedure</a:t>
            </a:r>
          </a:p>
          <a:p>
            <a:pPr algn="just"/>
            <a:r>
              <a:rPr lang="en-US" sz="1800" dirty="0" smtClean="0"/>
              <a:t>Use of GP </a:t>
            </a:r>
            <a:r>
              <a:rPr lang="en-US" sz="1800" dirty="0" err="1" smtClean="0"/>
              <a:t>IIb</a:t>
            </a:r>
            <a:r>
              <a:rPr lang="en-US" sz="1800" dirty="0" smtClean="0"/>
              <a:t>/</a:t>
            </a:r>
            <a:r>
              <a:rPr lang="en-US" sz="1800" dirty="0" err="1" smtClean="0"/>
              <a:t>IIIa</a:t>
            </a:r>
            <a:r>
              <a:rPr lang="en-US" sz="1800" dirty="0" smtClean="0"/>
              <a:t> inhibitors and </a:t>
            </a:r>
            <a:r>
              <a:rPr lang="en-US" sz="1800" dirty="0" err="1" smtClean="0"/>
              <a:t>bivalirudin</a:t>
            </a:r>
            <a:r>
              <a:rPr lang="en-US" sz="1800" dirty="0" smtClean="0"/>
              <a:t>, if necessary </a:t>
            </a:r>
            <a:endParaRPr lang="en-IN" sz="1800" dirty="0"/>
          </a:p>
        </p:txBody>
      </p:sp>
    </p:spTree>
    <p:extLst>
      <p:ext uri="{BB962C8B-B14F-4D97-AF65-F5344CB8AC3E}">
        <p14:creationId xmlns:p14="http://schemas.microsoft.com/office/powerpoint/2010/main" val="136462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935865"/>
          </a:xfrm>
        </p:spPr>
        <p:txBody>
          <a:bodyPr>
            <a:normAutofit/>
          </a:bodyPr>
          <a:lstStyle/>
          <a:p>
            <a:r>
              <a:rPr lang="en-IN" sz="2800" dirty="0" smtClean="0">
                <a:solidFill>
                  <a:srgbClr val="FFC000"/>
                </a:solidFill>
              </a:rPr>
              <a:t>Real-world </a:t>
            </a:r>
            <a:r>
              <a:rPr lang="en-IN" sz="2800" dirty="0">
                <a:solidFill>
                  <a:srgbClr val="FFC000"/>
                </a:solidFill>
              </a:rPr>
              <a:t>DES thrombosis</a:t>
            </a:r>
            <a:r>
              <a:rPr lang="en-IN" sz="2800" dirty="0"/>
              <a:t/>
            </a:r>
            <a:br>
              <a:rPr lang="en-IN" sz="2800" dirty="0"/>
            </a:br>
            <a:r>
              <a:rPr lang="en-IN" sz="2000" dirty="0"/>
              <a:t>Rotterdam/Bern Registry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3794" y="1801446"/>
            <a:ext cx="10353762" cy="2398064"/>
          </a:xfrm>
        </p:spPr>
        <p:txBody>
          <a:bodyPr>
            <a:normAutofit/>
          </a:bodyPr>
          <a:lstStyle/>
          <a:p>
            <a:pPr algn="just"/>
            <a:r>
              <a:rPr lang="en-IN" sz="1800" dirty="0" smtClean="0"/>
              <a:t>8,146 </a:t>
            </a:r>
            <a:r>
              <a:rPr lang="en-IN" sz="1800" dirty="0" err="1" smtClean="0"/>
              <a:t>pts</a:t>
            </a:r>
            <a:r>
              <a:rPr lang="en-IN" sz="1800" dirty="0" smtClean="0"/>
              <a:t>, 1</a:t>
            </a:r>
            <a:r>
              <a:rPr lang="en-IN" sz="1800" baseline="30000" dirty="0" smtClean="0"/>
              <a:t>st</a:t>
            </a:r>
            <a:r>
              <a:rPr lang="en-IN" sz="1800" dirty="0" smtClean="0"/>
              <a:t> generation DES (SES or PES), 2002 </a:t>
            </a:r>
            <a:r>
              <a:rPr lang="en-IN" sz="1800" dirty="0"/>
              <a:t>-  2005</a:t>
            </a:r>
          </a:p>
          <a:p>
            <a:pPr algn="just"/>
            <a:r>
              <a:rPr lang="en-IN" sz="1800" dirty="0" err="1"/>
              <a:t>Angiographically</a:t>
            </a:r>
            <a:r>
              <a:rPr lang="en-IN" sz="1800" dirty="0"/>
              <a:t> proven ST</a:t>
            </a:r>
          </a:p>
          <a:p>
            <a:pPr algn="just"/>
            <a:r>
              <a:rPr lang="en-IN" sz="1800" dirty="0"/>
              <a:t>90% of all DES patients complete clinical </a:t>
            </a:r>
            <a:r>
              <a:rPr lang="en-IN" sz="1800" dirty="0" smtClean="0"/>
              <a:t>follow-up</a:t>
            </a:r>
          </a:p>
          <a:p>
            <a:pPr algn="just"/>
            <a:r>
              <a:rPr lang="en-US" sz="1800" dirty="0" smtClean="0"/>
              <a:t>Cumulative incidence of ST: 1.7% at 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yr</a:t>
            </a:r>
            <a:r>
              <a:rPr lang="en-US" sz="1800" dirty="0" smtClean="0">
                <a:cs typeface="Calibri" panose="020F0502020204030204" pitchFamily="34" charset="0"/>
              </a:rPr>
              <a:t>→0.6%/</a:t>
            </a:r>
            <a:r>
              <a:rPr lang="en-US" sz="1800" dirty="0" err="1" smtClean="0">
                <a:cs typeface="Calibri" panose="020F0502020204030204" pitchFamily="34" charset="0"/>
              </a:rPr>
              <a:t>yr</a:t>
            </a:r>
            <a:endParaRPr lang="en-US" sz="1800" dirty="0" smtClean="0">
              <a:cs typeface="Calibri" panose="020F0502020204030204" pitchFamily="34" charset="0"/>
            </a:endParaRPr>
          </a:p>
          <a:p>
            <a:pPr algn="just"/>
            <a:r>
              <a:rPr lang="en-US" sz="1800" dirty="0" smtClean="0">
                <a:cs typeface="Calibri" panose="020F0502020204030204" pitchFamily="34" charset="0"/>
              </a:rPr>
              <a:t>60% early: 40% late ST</a:t>
            </a:r>
            <a:endParaRPr lang="en-IN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2435" y="2133425"/>
            <a:ext cx="4430938" cy="291509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8525814" y="6321222"/>
            <a:ext cx="3478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/>
              <a:t>Wenabeser</a:t>
            </a:r>
            <a:r>
              <a:rPr lang="en-US" sz="1400" i="1" dirty="0" smtClean="0"/>
              <a:t> et al JACC 2008;52:1134-1140</a:t>
            </a:r>
            <a:endParaRPr lang="en-IN" sz="1400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377" y="4378217"/>
            <a:ext cx="4430330" cy="213487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9415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1219200"/>
          </a:xfrm>
        </p:spPr>
        <p:txBody>
          <a:bodyPr>
            <a:normAutofit/>
          </a:bodyPr>
          <a:lstStyle/>
          <a:p>
            <a:r>
              <a:rPr lang="en-IN" sz="2800" dirty="0">
                <a:solidFill>
                  <a:srgbClr val="FFC000"/>
                </a:solidFill>
              </a:rPr>
              <a:t>Anti-platelet </a:t>
            </a:r>
            <a:r>
              <a:rPr lang="en-IN" sz="2800" dirty="0" smtClean="0">
                <a:solidFill>
                  <a:srgbClr val="FFC000"/>
                </a:solidFill>
              </a:rPr>
              <a:t>therapy</a:t>
            </a:r>
            <a:endParaRPr lang="en-IN" sz="28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2488815"/>
          </a:xfrm>
        </p:spPr>
        <p:txBody>
          <a:bodyPr>
            <a:normAutofit/>
          </a:bodyPr>
          <a:lstStyle/>
          <a:p>
            <a:pPr algn="just"/>
            <a:r>
              <a:rPr lang="en-US" sz="1800" dirty="0" smtClean="0"/>
              <a:t>DAPT should be continued for </a:t>
            </a:r>
            <a:r>
              <a:rPr lang="en-US" sz="1800" dirty="0" err="1" smtClean="0"/>
              <a:t>atleast</a:t>
            </a:r>
            <a:r>
              <a:rPr lang="en-US" sz="1800" dirty="0" smtClean="0"/>
              <a:t> 12 months if not contraindicated. </a:t>
            </a:r>
            <a:r>
              <a:rPr lang="en-US" sz="1800" dirty="0" err="1" smtClean="0"/>
              <a:t>Xience</a:t>
            </a:r>
            <a:r>
              <a:rPr lang="en-US" sz="1800" dirty="0" smtClean="0"/>
              <a:t> V &amp; </a:t>
            </a:r>
            <a:r>
              <a:rPr lang="en-US" sz="1800" dirty="0" err="1" smtClean="0"/>
              <a:t>Xience</a:t>
            </a:r>
            <a:r>
              <a:rPr lang="en-US" sz="1800" dirty="0" smtClean="0"/>
              <a:t> Prime EES have been approved for use with 3 months DAPT in Europe</a:t>
            </a:r>
          </a:p>
          <a:p>
            <a:pPr algn="just"/>
            <a:r>
              <a:rPr lang="en-US" sz="1800" dirty="0" err="1" smtClean="0"/>
              <a:t>Prasugrel</a:t>
            </a:r>
            <a:r>
              <a:rPr lang="en-US" sz="1800" dirty="0" smtClean="0"/>
              <a:t> or </a:t>
            </a:r>
            <a:r>
              <a:rPr lang="en-US" sz="1800" dirty="0" err="1" smtClean="0"/>
              <a:t>Ticagrelor</a:t>
            </a:r>
            <a:r>
              <a:rPr lang="en-US" sz="1800" dirty="0" smtClean="0"/>
              <a:t> are preferable, if not contraindicated</a:t>
            </a:r>
          </a:p>
          <a:p>
            <a:pPr algn="just"/>
            <a:r>
              <a:rPr lang="en-US" sz="1800" dirty="0" smtClean="0"/>
              <a:t>It is safer to avoid elective surgeries for 12 months after DES implantation.</a:t>
            </a:r>
          </a:p>
          <a:p>
            <a:pPr algn="just"/>
            <a:r>
              <a:rPr lang="en-US" sz="1800" dirty="0" smtClean="0"/>
              <a:t>Emergency surgeries should be done under Aspirin cover.</a:t>
            </a:r>
            <a:endParaRPr lang="en-IN" sz="1800" dirty="0"/>
          </a:p>
        </p:txBody>
      </p:sp>
    </p:spTree>
    <p:extLst>
      <p:ext uri="{BB962C8B-B14F-4D97-AF65-F5344CB8AC3E}">
        <p14:creationId xmlns:p14="http://schemas.microsoft.com/office/powerpoint/2010/main" val="191650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Future directions</a:t>
            </a:r>
            <a:endParaRPr lang="en-IN" sz="28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4" y="2160458"/>
            <a:ext cx="10353762" cy="1381232"/>
          </a:xfrm>
        </p:spPr>
        <p:txBody>
          <a:bodyPr>
            <a:normAutofit/>
          </a:bodyPr>
          <a:lstStyle/>
          <a:p>
            <a:pPr algn="just"/>
            <a:r>
              <a:rPr lang="en-US" sz="1800" dirty="0" smtClean="0"/>
              <a:t>Stents with novel coating agents (CD34 antibody, agents augmenting NO) are under evaluation</a:t>
            </a:r>
          </a:p>
          <a:p>
            <a:pPr algn="just"/>
            <a:r>
              <a:rPr lang="en-US" sz="1800" dirty="0" smtClean="0"/>
              <a:t>Newer drugs like </a:t>
            </a:r>
            <a:r>
              <a:rPr lang="en-US" sz="1800" dirty="0" err="1"/>
              <a:t>O</a:t>
            </a:r>
            <a:r>
              <a:rPr lang="en-US" sz="1800" dirty="0" err="1" smtClean="0"/>
              <a:t>tomixoban</a:t>
            </a:r>
            <a:r>
              <a:rPr lang="en-US" sz="1800" dirty="0" smtClean="0"/>
              <a:t> &amp; </a:t>
            </a:r>
            <a:r>
              <a:rPr lang="en-US" sz="1800" dirty="0" err="1" smtClean="0"/>
              <a:t>Cangrelor</a:t>
            </a:r>
            <a:endParaRPr lang="en-IN" sz="1800" dirty="0"/>
          </a:p>
        </p:txBody>
      </p:sp>
    </p:spTree>
    <p:extLst>
      <p:ext uri="{BB962C8B-B14F-4D97-AF65-F5344CB8AC3E}">
        <p14:creationId xmlns:p14="http://schemas.microsoft.com/office/powerpoint/2010/main" val="227021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Points to remember</a:t>
            </a:r>
            <a:endParaRPr lang="en-IN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935921"/>
            <a:ext cx="10353762" cy="3403215"/>
          </a:xfrm>
        </p:spPr>
        <p:txBody>
          <a:bodyPr>
            <a:normAutofit/>
          </a:bodyPr>
          <a:lstStyle/>
          <a:p>
            <a:pPr algn="just"/>
            <a:r>
              <a:rPr lang="en-US" sz="1800" dirty="0" smtClean="0"/>
              <a:t>Optimum stent sizing and deployment should always be the aimed for during angioplasty</a:t>
            </a:r>
          </a:p>
          <a:p>
            <a:pPr algn="just"/>
            <a:r>
              <a:rPr lang="en-US" sz="1800" dirty="0" smtClean="0"/>
              <a:t>Use of </a:t>
            </a:r>
            <a:r>
              <a:rPr lang="en-US" sz="1800" dirty="0" err="1" smtClean="0"/>
              <a:t>prasugrel</a:t>
            </a:r>
            <a:r>
              <a:rPr lang="en-US" sz="1800" dirty="0" smtClean="0"/>
              <a:t> or </a:t>
            </a:r>
            <a:r>
              <a:rPr lang="en-US" sz="1800" dirty="0" err="1" smtClean="0"/>
              <a:t>ticagrelor</a:t>
            </a:r>
            <a:r>
              <a:rPr lang="en-US" sz="1800" dirty="0" smtClean="0"/>
              <a:t> reduce the incidence of ST</a:t>
            </a:r>
          </a:p>
          <a:p>
            <a:pPr algn="just"/>
            <a:r>
              <a:rPr lang="en-US" sz="1800" dirty="0" smtClean="0"/>
              <a:t>It may be preferable to use BMS in patients who are invariably going to undergo any surgery in the 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year after stenting. The problem of higher rates of ISR should be considered before decision making</a:t>
            </a:r>
          </a:p>
          <a:p>
            <a:pPr algn="just"/>
            <a:r>
              <a:rPr lang="en-US" sz="1800" dirty="0" smtClean="0"/>
              <a:t>Complex angioplasty is the predictor for ST and these patients should be monitored</a:t>
            </a:r>
          </a:p>
          <a:p>
            <a:pPr algn="just"/>
            <a:r>
              <a:rPr lang="en-US" sz="1800" dirty="0" smtClean="0"/>
              <a:t>Use of GP </a:t>
            </a:r>
            <a:r>
              <a:rPr lang="en-US" sz="1800" dirty="0" err="1" smtClean="0"/>
              <a:t>IIb</a:t>
            </a:r>
            <a:r>
              <a:rPr lang="en-US" sz="1800" dirty="0" smtClean="0"/>
              <a:t>/</a:t>
            </a:r>
            <a:r>
              <a:rPr lang="en-US" sz="1800" dirty="0" err="1" smtClean="0"/>
              <a:t>IIIa</a:t>
            </a:r>
            <a:r>
              <a:rPr lang="en-US" sz="1800" dirty="0" smtClean="0"/>
              <a:t> inhibitors or </a:t>
            </a:r>
            <a:r>
              <a:rPr lang="en-US" sz="1800" dirty="0" err="1" smtClean="0"/>
              <a:t>bivalirudin</a:t>
            </a:r>
            <a:r>
              <a:rPr lang="en-US" sz="1800" dirty="0" smtClean="0"/>
              <a:t> may reduce the incidence of ST especially in setting of ACS</a:t>
            </a:r>
            <a:endParaRPr lang="en-IN" sz="1800" dirty="0"/>
          </a:p>
        </p:txBody>
      </p:sp>
    </p:spTree>
    <p:extLst>
      <p:ext uri="{BB962C8B-B14F-4D97-AF65-F5344CB8AC3E}">
        <p14:creationId xmlns:p14="http://schemas.microsoft.com/office/powerpoint/2010/main" val="411990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15" b="35767"/>
          <a:stretch/>
        </p:blipFill>
        <p:spPr>
          <a:xfrm>
            <a:off x="3256820" y="798489"/>
            <a:ext cx="5912936" cy="4824792"/>
          </a:xfrm>
          <a:prstGeom prst="rect">
            <a:avLst/>
          </a:prstGeom>
          <a:solidFill>
            <a:srgbClr val="00B050"/>
          </a:solidFill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4621982" y="6040192"/>
            <a:ext cx="3474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STRUGGLE CONTINUE …</a:t>
            </a: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10457646" y="6224858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THANKS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2398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Mcq’s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 smtClean="0"/>
              <a:t>Risk of late/ very late ST is highest in</a:t>
            </a:r>
          </a:p>
          <a:p>
            <a:pPr marL="457200" indent="-457200">
              <a:buAutoNum type="alphaUcPeriod"/>
            </a:pPr>
            <a:r>
              <a:rPr lang="en-US" dirty="0" smtClean="0"/>
              <a:t>BMS</a:t>
            </a:r>
          </a:p>
          <a:p>
            <a:pPr marL="457200" indent="-457200">
              <a:buAutoNum type="alphaUcPeriod"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generation DES</a:t>
            </a:r>
          </a:p>
          <a:p>
            <a:pPr marL="457200" indent="-457200">
              <a:buAutoNum type="alphaUcPeriod"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/>
              <a:t> generation </a:t>
            </a:r>
            <a:r>
              <a:rPr lang="en-US" dirty="0" smtClean="0"/>
              <a:t>DES</a:t>
            </a:r>
          </a:p>
          <a:p>
            <a:pPr marL="457200" indent="-457200">
              <a:buAutoNum type="alphaUcPeriod"/>
            </a:pP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/>
              <a:t> generation DES</a:t>
            </a:r>
          </a:p>
          <a:p>
            <a:pPr marL="457200" indent="-457200">
              <a:buAutoNum type="alphaUcPeriod"/>
            </a:pPr>
            <a:endParaRPr lang="en-US" dirty="0"/>
          </a:p>
          <a:p>
            <a:pPr marL="457200" indent="-457200">
              <a:buAutoNum type="alphaUcPeriod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861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2. All are true about </a:t>
            </a:r>
            <a:r>
              <a:rPr lang="en-US" dirty="0" err="1" smtClean="0"/>
              <a:t>Bioresorbable</a:t>
            </a:r>
            <a:r>
              <a:rPr lang="en-US" dirty="0" smtClean="0"/>
              <a:t> coronary scaffold except:</a:t>
            </a:r>
          </a:p>
          <a:p>
            <a:pPr marL="457200" indent="-457200">
              <a:buAutoNum type="alphaUcPeriod"/>
            </a:pPr>
            <a:r>
              <a:rPr lang="en-US" dirty="0" smtClean="0"/>
              <a:t>Facilitate vasomotor function of vessel</a:t>
            </a:r>
          </a:p>
          <a:p>
            <a:pPr marL="457200" indent="-457200">
              <a:buAutoNum type="alphaUcPeriod"/>
            </a:pPr>
            <a:r>
              <a:rPr lang="en-US" dirty="0" smtClean="0"/>
              <a:t>Incompatible with CT evaluation of coronary anatomy</a:t>
            </a:r>
          </a:p>
          <a:p>
            <a:pPr marL="457200" indent="-457200">
              <a:buAutoNum type="alphaUcPeriod"/>
            </a:pPr>
            <a:r>
              <a:rPr lang="en-IN" dirty="0"/>
              <a:t>Facilitate late luminal enlargement and reduction of scaffold </a:t>
            </a:r>
            <a:r>
              <a:rPr lang="en-IN" dirty="0" smtClean="0"/>
              <a:t>thrombosis</a:t>
            </a:r>
          </a:p>
          <a:p>
            <a:pPr marL="457200" indent="-457200">
              <a:buAutoNum type="alphaUcPeriod"/>
            </a:pPr>
            <a:r>
              <a:rPr lang="en-IN" dirty="0"/>
              <a:t>Decrease requirement of DAPT thereby </a:t>
            </a:r>
            <a:endParaRPr lang="en-US" dirty="0" smtClean="0"/>
          </a:p>
          <a:p>
            <a:pPr marL="457200" indent="-457200">
              <a:buAutoNum type="alphaUcPeriod"/>
            </a:pPr>
            <a:endParaRPr lang="en-US" dirty="0" smtClean="0"/>
          </a:p>
          <a:p>
            <a:pPr marL="457200" indent="-457200">
              <a:buAutoNum type="alphaUcPeriod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8009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3</a:t>
            </a:r>
            <a:r>
              <a:rPr lang="en-US" dirty="0" smtClean="0"/>
              <a:t>. Most common mechanism for early ST:</a:t>
            </a:r>
          </a:p>
          <a:p>
            <a:pPr marL="457200" indent="-457200">
              <a:buAutoNum type="alphaUcPeriod"/>
            </a:pPr>
            <a:r>
              <a:rPr lang="en-IN" dirty="0" smtClean="0"/>
              <a:t>Residual dissection</a:t>
            </a:r>
          </a:p>
          <a:p>
            <a:pPr marL="457200" indent="-457200">
              <a:buAutoNum type="alphaUcPeriod"/>
            </a:pPr>
            <a:r>
              <a:rPr lang="en-IN" dirty="0" smtClean="0"/>
              <a:t>Stent </a:t>
            </a:r>
            <a:r>
              <a:rPr lang="en-IN" dirty="0"/>
              <a:t>under expansion or </a:t>
            </a:r>
            <a:r>
              <a:rPr lang="en-IN" dirty="0" err="1" smtClean="0"/>
              <a:t>malapposition</a:t>
            </a:r>
            <a:endParaRPr lang="en-IN" dirty="0" smtClean="0"/>
          </a:p>
          <a:p>
            <a:pPr marL="457200" indent="-457200">
              <a:buAutoNum type="alphaUcPeriod"/>
            </a:pPr>
            <a:r>
              <a:rPr lang="en-IN" dirty="0" smtClean="0"/>
              <a:t>Persistent thrombus</a:t>
            </a:r>
          </a:p>
          <a:p>
            <a:pPr marL="457200" indent="-457200">
              <a:buAutoNum type="alphaUcPeriod"/>
            </a:pPr>
            <a:r>
              <a:rPr lang="en-IN" dirty="0" smtClean="0"/>
              <a:t>Slow </a:t>
            </a:r>
            <a:r>
              <a:rPr lang="en-IN" dirty="0"/>
              <a:t>flow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3059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4</a:t>
            </a:r>
            <a:r>
              <a:rPr lang="en-US" dirty="0"/>
              <a:t>. Individual contribution for </a:t>
            </a:r>
            <a:r>
              <a:rPr lang="en-US" dirty="0" smtClean="0"/>
              <a:t>ST is highest for:</a:t>
            </a:r>
          </a:p>
          <a:p>
            <a:pPr marL="457200" indent="-457200">
              <a:buAutoNum type="alphaUcPeriod"/>
            </a:pPr>
            <a:r>
              <a:rPr lang="en-US" dirty="0" smtClean="0"/>
              <a:t>Diabetes Mellitus</a:t>
            </a:r>
          </a:p>
          <a:p>
            <a:pPr marL="457200" indent="-457200">
              <a:buAutoNum type="alphaUcPeriod"/>
            </a:pPr>
            <a:r>
              <a:rPr lang="en-US" dirty="0" smtClean="0"/>
              <a:t>Bifurcation lesion</a:t>
            </a:r>
          </a:p>
          <a:p>
            <a:pPr marL="457200" indent="-457200">
              <a:buAutoNum type="alphaUcPeriod"/>
            </a:pPr>
            <a:r>
              <a:rPr lang="en-US" dirty="0" smtClean="0"/>
              <a:t>Type C lesion</a:t>
            </a:r>
          </a:p>
          <a:p>
            <a:pPr marL="457200" indent="-457200">
              <a:buAutoNum type="alphaUcPeriod"/>
            </a:pPr>
            <a:r>
              <a:rPr lang="en-US" dirty="0" smtClean="0"/>
              <a:t>Discontinuation of DAPT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6583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5. Lowest risk of ST among newer generation DES is for</a:t>
            </a:r>
            <a:endParaRPr lang="en-IN" dirty="0" smtClean="0"/>
          </a:p>
          <a:p>
            <a:pPr marL="457200" indent="-457200">
              <a:buAutoNum type="alphaUcPeriod"/>
            </a:pPr>
            <a:r>
              <a:rPr lang="en-US" dirty="0" smtClean="0"/>
              <a:t>Platinum-Cr EES</a:t>
            </a:r>
          </a:p>
          <a:p>
            <a:pPr marL="457200" indent="-457200">
              <a:buAutoNum type="alphaUcPeriod"/>
            </a:pPr>
            <a:r>
              <a:rPr lang="en-US" dirty="0" smtClean="0"/>
              <a:t>Co- Cr EES</a:t>
            </a:r>
          </a:p>
          <a:p>
            <a:pPr marL="457200" indent="-457200">
              <a:buAutoNum type="alphaUcPeriod"/>
            </a:pPr>
            <a:r>
              <a:rPr lang="en-US" dirty="0" smtClean="0"/>
              <a:t>Zotarolimus slow release DES</a:t>
            </a:r>
          </a:p>
          <a:p>
            <a:pPr marL="457200" indent="-457200">
              <a:buAutoNum type="alphaUcPeriod"/>
            </a:pPr>
            <a:r>
              <a:rPr lang="en-US" dirty="0"/>
              <a:t>Zotarolimus </a:t>
            </a:r>
            <a:r>
              <a:rPr lang="en-US" dirty="0" smtClean="0"/>
              <a:t>fast </a:t>
            </a:r>
            <a:r>
              <a:rPr lang="en-US" dirty="0"/>
              <a:t>release DES</a:t>
            </a:r>
          </a:p>
          <a:p>
            <a:pPr marL="457200" indent="-457200">
              <a:buAutoNum type="alphaU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9574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6. </a:t>
            </a:r>
            <a:r>
              <a:rPr lang="en-US" dirty="0"/>
              <a:t>In </a:t>
            </a:r>
            <a:r>
              <a:rPr lang="en-US" dirty="0" smtClean="0"/>
              <a:t>Triton-TIMI-38 trial,  risk of ST </a:t>
            </a:r>
            <a:r>
              <a:rPr lang="en-US" dirty="0"/>
              <a:t>decreased in PRASUGREL </a:t>
            </a:r>
            <a:r>
              <a:rPr lang="en-US" dirty="0" smtClean="0"/>
              <a:t> compare to   CLOPIDOGREL by</a:t>
            </a:r>
          </a:p>
          <a:p>
            <a:pPr marL="457200" indent="-457200">
              <a:buAutoNum type="alphaUcPeriod"/>
            </a:pPr>
            <a:r>
              <a:rPr lang="en-US" dirty="0" smtClean="0"/>
              <a:t>25%</a:t>
            </a:r>
          </a:p>
          <a:p>
            <a:pPr marL="457200" indent="-457200">
              <a:buAutoNum type="alphaUcPeriod"/>
            </a:pPr>
            <a:r>
              <a:rPr lang="en-US" dirty="0" smtClean="0"/>
              <a:t>33%</a:t>
            </a:r>
          </a:p>
          <a:p>
            <a:pPr marL="457200" indent="-457200">
              <a:buAutoNum type="alphaUcPeriod"/>
            </a:pPr>
            <a:r>
              <a:rPr lang="en-US" dirty="0" smtClean="0"/>
              <a:t>52%</a:t>
            </a:r>
          </a:p>
          <a:p>
            <a:pPr marL="457200" indent="-457200">
              <a:buAutoNum type="alphaUcPeriod"/>
            </a:pPr>
            <a:r>
              <a:rPr lang="en-US" dirty="0" smtClean="0"/>
              <a:t>62%</a:t>
            </a:r>
          </a:p>
          <a:p>
            <a:pPr marL="457200" indent="-457200">
              <a:buAutoNum type="alphaUcPeriod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7281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583840"/>
            <a:ext cx="10353761" cy="768439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Class effect analysis in des</a:t>
            </a:r>
            <a:endParaRPr lang="en-IN" sz="28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506826"/>
            <a:ext cx="10353762" cy="4580588"/>
          </a:xfrm>
        </p:spPr>
        <p:txBody>
          <a:bodyPr>
            <a:normAutofit/>
          </a:bodyPr>
          <a:lstStyle/>
          <a:p>
            <a:pPr algn="just"/>
            <a:r>
              <a:rPr lang="en-US" sz="1800" dirty="0" smtClean="0">
                <a:effectLst/>
              </a:rPr>
              <a:t>ST is higher in PES than in SES, In contrast, </a:t>
            </a:r>
            <a:r>
              <a:rPr lang="en-US" sz="1800" b="1" dirty="0" smtClean="0">
                <a:effectLst/>
              </a:rPr>
              <a:t>SIRTAX trial </a:t>
            </a:r>
            <a:r>
              <a:rPr lang="en-US" sz="1800" dirty="0" smtClean="0">
                <a:effectLst/>
              </a:rPr>
              <a:t>(n=1,012, </a:t>
            </a:r>
            <a:r>
              <a:rPr lang="en-US" sz="1800" dirty="0">
                <a:effectLst/>
              </a:rPr>
              <a:t>lesion </a:t>
            </a:r>
            <a:r>
              <a:rPr lang="en-US" sz="1800" dirty="0" smtClean="0">
                <a:effectLst/>
              </a:rPr>
              <a:t>treated:1,401): 5 </a:t>
            </a:r>
            <a:r>
              <a:rPr lang="en-US" sz="1800" dirty="0" err="1" smtClean="0">
                <a:effectLst/>
              </a:rPr>
              <a:t>yr</a:t>
            </a:r>
            <a:r>
              <a:rPr lang="en-US" sz="1800" dirty="0" smtClean="0">
                <a:effectLst/>
              </a:rPr>
              <a:t> follow up showed insignificant diff b/t PES v/s SES (4.1% v/s 4.6%, p= 0.74)</a:t>
            </a:r>
          </a:p>
          <a:p>
            <a:pPr algn="just"/>
            <a:r>
              <a:rPr lang="en-US" sz="1800" b="1" dirty="0" smtClean="0">
                <a:effectLst/>
              </a:rPr>
              <a:t>SPIRIT IV Trial: </a:t>
            </a:r>
            <a:r>
              <a:rPr lang="en-US" sz="1800" dirty="0" smtClean="0">
                <a:effectLst/>
              </a:rPr>
              <a:t>Large-scale</a:t>
            </a:r>
            <a:r>
              <a:rPr lang="en-US" sz="1800" dirty="0">
                <a:effectLst/>
              </a:rPr>
              <a:t>, prospective, multicenter, randomized,(n=3,687) </a:t>
            </a:r>
            <a:r>
              <a:rPr lang="en-US" sz="1800" dirty="0" err="1" smtClean="0">
                <a:effectLst/>
              </a:rPr>
              <a:t>Xience</a:t>
            </a:r>
            <a:r>
              <a:rPr lang="en-US" sz="1800" dirty="0" smtClean="0">
                <a:effectLst/>
              </a:rPr>
              <a:t> V </a:t>
            </a:r>
            <a:r>
              <a:rPr lang="en-US" sz="1800" dirty="0" err="1" smtClean="0">
                <a:effectLst/>
              </a:rPr>
              <a:t>everolimus</a:t>
            </a:r>
            <a:r>
              <a:rPr lang="en-US" sz="1800" dirty="0" smtClean="0">
                <a:effectLst/>
              </a:rPr>
              <a:t> DES with Taxus PES found significantly less definite/probable ST in </a:t>
            </a:r>
            <a:r>
              <a:rPr lang="en-US" sz="1800" dirty="0" err="1" smtClean="0">
                <a:effectLst/>
              </a:rPr>
              <a:t>Xience</a:t>
            </a:r>
            <a:r>
              <a:rPr lang="en-US" sz="1800" dirty="0" smtClean="0">
                <a:effectLst/>
              </a:rPr>
              <a:t> V stent at 1 </a:t>
            </a:r>
            <a:r>
              <a:rPr lang="en-US" sz="1800" dirty="0" err="1" smtClean="0">
                <a:effectLst/>
              </a:rPr>
              <a:t>yr</a:t>
            </a:r>
            <a:r>
              <a:rPr lang="en-US" sz="1800" dirty="0" smtClean="0">
                <a:effectLst/>
              </a:rPr>
              <a:t> (0.3% v/s 1.1%; p=0.003) sustained at 2 </a:t>
            </a:r>
            <a:r>
              <a:rPr lang="en-US" sz="1800" dirty="0" err="1" smtClean="0">
                <a:effectLst/>
              </a:rPr>
              <a:t>yrs</a:t>
            </a:r>
            <a:endParaRPr lang="en-US" sz="1800" dirty="0" smtClean="0">
              <a:effectLst/>
            </a:endParaRPr>
          </a:p>
          <a:p>
            <a:pPr algn="just"/>
            <a:r>
              <a:rPr lang="en-US" sz="1800" b="1" dirty="0" smtClean="0">
                <a:effectLst/>
              </a:rPr>
              <a:t>COMPARE Trial: </a:t>
            </a:r>
            <a:r>
              <a:rPr lang="en-US" sz="1800" dirty="0" smtClean="0">
                <a:effectLst/>
              </a:rPr>
              <a:t>RCT, n-1,800, </a:t>
            </a:r>
            <a:r>
              <a:rPr lang="en-US" sz="1800" dirty="0" err="1">
                <a:effectLst/>
              </a:rPr>
              <a:t>E</a:t>
            </a:r>
            <a:r>
              <a:rPr lang="en-US" sz="1800" dirty="0" err="1" smtClean="0">
                <a:effectLst/>
              </a:rPr>
              <a:t>verolimus</a:t>
            </a:r>
            <a:r>
              <a:rPr lang="en-US" sz="1800" dirty="0" smtClean="0">
                <a:effectLst/>
              </a:rPr>
              <a:t> v/s </a:t>
            </a:r>
            <a:r>
              <a:rPr lang="en-IN" sz="1800" dirty="0">
                <a:effectLst/>
              </a:rPr>
              <a:t>Taxus PES found significantly less definite/probable ST in </a:t>
            </a:r>
            <a:r>
              <a:rPr lang="en-IN" sz="1800" dirty="0" err="1">
                <a:effectLst/>
              </a:rPr>
              <a:t>Xience</a:t>
            </a:r>
            <a:r>
              <a:rPr lang="en-IN" sz="1800" dirty="0">
                <a:effectLst/>
              </a:rPr>
              <a:t> V stent at 1 </a:t>
            </a:r>
            <a:r>
              <a:rPr lang="en-IN" sz="1800" dirty="0" err="1">
                <a:effectLst/>
              </a:rPr>
              <a:t>yr</a:t>
            </a:r>
            <a:r>
              <a:rPr lang="en-IN" sz="1800" dirty="0">
                <a:effectLst/>
              </a:rPr>
              <a:t> (</a:t>
            </a:r>
            <a:r>
              <a:rPr lang="en-IN" sz="1800" dirty="0" smtClean="0">
                <a:effectLst/>
              </a:rPr>
              <a:t>0.7% v/s 2.6%; p=0.002) despite similar DAPT</a:t>
            </a:r>
          </a:p>
          <a:p>
            <a:pPr algn="just"/>
            <a:r>
              <a:rPr lang="en-US" sz="1800" b="1" dirty="0" smtClean="0">
                <a:effectLst/>
              </a:rPr>
              <a:t>Endeavor IV trial: </a:t>
            </a:r>
            <a:r>
              <a:rPr lang="en-US" sz="1800" dirty="0" smtClean="0">
                <a:effectLst/>
              </a:rPr>
              <a:t>RCT, n=1,440; found relatively lower rate of very late(</a:t>
            </a:r>
            <a:r>
              <a:rPr lang="en-US" sz="1800" dirty="0" smtClean="0">
                <a:effectLst/>
                <a:cs typeface="Calibri" panose="020F0502020204030204" pitchFamily="34" charset="0"/>
              </a:rPr>
              <a:t>˃1 </a:t>
            </a:r>
            <a:r>
              <a:rPr lang="en-US" sz="1800" dirty="0" err="1" smtClean="0">
                <a:effectLst/>
                <a:cs typeface="Calibri" panose="020F0502020204030204" pitchFamily="34" charset="0"/>
              </a:rPr>
              <a:t>yr</a:t>
            </a:r>
            <a:r>
              <a:rPr lang="en-US" sz="1800" dirty="0" smtClean="0">
                <a:effectLst/>
              </a:rPr>
              <a:t>) ST with Endeavor </a:t>
            </a:r>
            <a:r>
              <a:rPr lang="en-US" sz="1800" dirty="0" err="1" smtClean="0">
                <a:effectLst/>
              </a:rPr>
              <a:t>zotarolimus</a:t>
            </a:r>
            <a:r>
              <a:rPr lang="en-US" sz="1800" dirty="0" smtClean="0">
                <a:effectLst/>
              </a:rPr>
              <a:t> stent v/s Taxus PES (0.1% v/s 1.5%: p=0.004)</a:t>
            </a:r>
          </a:p>
          <a:p>
            <a:pPr algn="just"/>
            <a:r>
              <a:rPr lang="en-US" sz="1800" dirty="0" smtClean="0">
                <a:effectLst/>
              </a:rPr>
              <a:t>Overall there is no adequately powered RCT’s for definite conclusion regarding relative risk of ST among DES</a:t>
            </a:r>
            <a:endParaRPr lang="en-IN" sz="1800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62176" y="5778602"/>
            <a:ext cx="4018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1400" i="1" dirty="0" smtClean="0"/>
              <a:t>Stellar C et al. Lancet </a:t>
            </a:r>
            <a:r>
              <a:rPr lang="en-IN" sz="1400" i="1" dirty="0"/>
              <a:t>2007;370:937– </a:t>
            </a:r>
            <a:r>
              <a:rPr lang="en-IN" sz="1400" i="1" dirty="0" smtClean="0"/>
              <a:t>48</a:t>
            </a:r>
          </a:p>
          <a:p>
            <a:pPr algn="just"/>
            <a:r>
              <a:rPr lang="en-US" sz="1400" i="1" dirty="0"/>
              <a:t>Stone GW et al 23, </a:t>
            </a:r>
            <a:r>
              <a:rPr lang="en-US" sz="1400" i="1" dirty="0" smtClean="0"/>
              <a:t>2009; San </a:t>
            </a:r>
            <a:r>
              <a:rPr lang="en-US" sz="1400" i="1" dirty="0"/>
              <a:t>Francisco, </a:t>
            </a:r>
            <a:r>
              <a:rPr lang="en-US" sz="1400" i="1" dirty="0" smtClean="0"/>
              <a:t>CA</a:t>
            </a:r>
          </a:p>
          <a:p>
            <a:pPr algn="just"/>
            <a:r>
              <a:rPr lang="en-US" sz="1400" i="1" dirty="0"/>
              <a:t>Smits </a:t>
            </a:r>
            <a:r>
              <a:rPr lang="en-US" sz="1400" i="1" dirty="0" smtClean="0"/>
              <a:t>P et al.</a:t>
            </a:r>
            <a:r>
              <a:rPr lang="en-IN" sz="1400" i="1" dirty="0"/>
              <a:t> J Am </a:t>
            </a:r>
            <a:r>
              <a:rPr lang="en-IN" sz="1400" i="1" dirty="0" err="1"/>
              <a:t>Coll</a:t>
            </a:r>
            <a:r>
              <a:rPr lang="en-IN" sz="1400" i="1" dirty="0"/>
              <a:t> </a:t>
            </a:r>
            <a:r>
              <a:rPr lang="en-IN" sz="1400" i="1" dirty="0" err="1"/>
              <a:t>Cardiol</a:t>
            </a:r>
            <a:r>
              <a:rPr lang="en-IN" sz="1400" i="1" dirty="0"/>
              <a:t> </a:t>
            </a:r>
            <a:r>
              <a:rPr lang="en-IN" sz="1400" i="1" dirty="0" err="1"/>
              <a:t>Intv</a:t>
            </a:r>
            <a:r>
              <a:rPr lang="en-IN" sz="1400" i="1" dirty="0"/>
              <a:t> 2010;3:76 –7.</a:t>
            </a:r>
            <a:endParaRPr lang="en-US" sz="1400" i="1" dirty="0" smtClean="0"/>
          </a:p>
          <a:p>
            <a:pPr algn="just"/>
            <a:r>
              <a:rPr lang="en-IN" sz="1400" i="1" dirty="0" smtClean="0"/>
              <a:t>Leon M et al. 2009</a:t>
            </a:r>
            <a:r>
              <a:rPr lang="en-IN" sz="1400" i="1" dirty="0"/>
              <a:t>; San Francisco, CA.</a:t>
            </a:r>
          </a:p>
        </p:txBody>
      </p:sp>
    </p:spTree>
    <p:extLst>
      <p:ext uri="{BB962C8B-B14F-4D97-AF65-F5344CB8AC3E}">
        <p14:creationId xmlns:p14="http://schemas.microsoft.com/office/powerpoint/2010/main" val="256139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7. According to ARC definition, early ST means, ST occurring </a:t>
            </a:r>
          </a:p>
          <a:p>
            <a:pPr marL="457200" indent="-457200">
              <a:buAutoNum type="alphaUcPeriod"/>
            </a:pPr>
            <a:r>
              <a:rPr lang="en-US" dirty="0" smtClean="0"/>
              <a:t>≤ 24 </a:t>
            </a:r>
            <a:r>
              <a:rPr lang="en-US" dirty="0" err="1" smtClean="0"/>
              <a:t>hrs</a:t>
            </a:r>
            <a:r>
              <a:rPr lang="en-US" dirty="0" smtClean="0"/>
              <a:t> of PCI</a:t>
            </a:r>
          </a:p>
          <a:p>
            <a:pPr marL="457200" indent="-457200">
              <a:buAutoNum type="alphaUcPeriod"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day to 30 days of PCI</a:t>
            </a:r>
          </a:p>
          <a:p>
            <a:pPr marL="457200" indent="-457200">
              <a:buAutoNum type="alphaUcPeriod"/>
            </a:pPr>
            <a:r>
              <a:rPr lang="en-US" dirty="0" smtClean="0"/>
              <a:t>1 months to 1 </a:t>
            </a:r>
            <a:r>
              <a:rPr lang="en-US" dirty="0" err="1" smtClean="0"/>
              <a:t>yr</a:t>
            </a:r>
            <a:r>
              <a:rPr lang="en-US" dirty="0" smtClean="0"/>
              <a:t> after PCI</a:t>
            </a:r>
          </a:p>
          <a:p>
            <a:pPr marL="457200" indent="-457200">
              <a:buAutoNum type="alphaUcPeriod"/>
            </a:pPr>
            <a:r>
              <a:rPr lang="en-US" dirty="0" smtClean="0"/>
              <a:t>Both A &amp; B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8782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8</a:t>
            </a:r>
            <a:r>
              <a:rPr lang="en-US" dirty="0"/>
              <a:t>. According to ARC </a:t>
            </a:r>
            <a:r>
              <a:rPr lang="en-US" dirty="0" smtClean="0"/>
              <a:t>definition, all are true for probable ST except</a:t>
            </a:r>
          </a:p>
          <a:p>
            <a:pPr marL="457200" indent="-457200">
              <a:buAutoNum type="alphaUcPeriod"/>
            </a:pPr>
            <a:r>
              <a:rPr lang="en-IN" dirty="0" smtClean="0"/>
              <a:t>Unexplained </a:t>
            </a:r>
            <a:r>
              <a:rPr lang="en-IN" dirty="0"/>
              <a:t>death &lt; 30 </a:t>
            </a:r>
            <a:r>
              <a:rPr lang="en-IN" dirty="0" smtClean="0"/>
              <a:t>days</a:t>
            </a:r>
          </a:p>
          <a:p>
            <a:pPr marL="457200" indent="-457200">
              <a:buAutoNum type="alphaUcPeriod"/>
            </a:pPr>
            <a:r>
              <a:rPr lang="en-IN" dirty="0"/>
              <a:t>T</a:t>
            </a:r>
            <a:r>
              <a:rPr lang="en-IN" dirty="0" smtClean="0"/>
              <a:t>arget </a:t>
            </a:r>
            <a:r>
              <a:rPr lang="en-IN" dirty="0"/>
              <a:t>vessel AMI </a:t>
            </a:r>
            <a:r>
              <a:rPr lang="en-IN" dirty="0" smtClean="0"/>
              <a:t>within 30 days without </a:t>
            </a:r>
            <a:r>
              <a:rPr lang="en-IN" dirty="0"/>
              <a:t>angiographic confirmation of </a:t>
            </a:r>
            <a:r>
              <a:rPr lang="en-IN" dirty="0" smtClean="0"/>
              <a:t>thrombosis</a:t>
            </a:r>
          </a:p>
          <a:p>
            <a:pPr marL="457200" indent="-457200">
              <a:buAutoNum type="alphaUcPeriod"/>
            </a:pPr>
            <a:r>
              <a:rPr lang="en-IN" dirty="0"/>
              <a:t> Target vessel AMI </a:t>
            </a:r>
            <a:r>
              <a:rPr lang="en-IN" dirty="0" smtClean="0"/>
              <a:t>within </a:t>
            </a:r>
            <a:r>
              <a:rPr lang="en-IN" dirty="0"/>
              <a:t>30 days </a:t>
            </a:r>
            <a:r>
              <a:rPr lang="en-IN" dirty="0" smtClean="0"/>
              <a:t>with </a:t>
            </a:r>
            <a:r>
              <a:rPr lang="en-IN" dirty="0"/>
              <a:t>angiographic confirmation of </a:t>
            </a:r>
            <a:r>
              <a:rPr lang="en-IN" dirty="0" smtClean="0"/>
              <a:t>thrombosis</a:t>
            </a:r>
          </a:p>
          <a:p>
            <a:pPr marL="457200" indent="-457200">
              <a:buAutoNum type="alphaUcPeriod"/>
            </a:pPr>
            <a:r>
              <a:rPr lang="en-US" dirty="0" smtClean="0"/>
              <a:t>Both A &amp; B</a:t>
            </a:r>
            <a:endParaRPr lang="en-IN" dirty="0"/>
          </a:p>
          <a:p>
            <a:pPr marL="457200" indent="-457200">
              <a:buAutoNum type="alphaUcPeriod"/>
            </a:pP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6846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9. </a:t>
            </a:r>
            <a:r>
              <a:rPr lang="en-IN" dirty="0"/>
              <a:t>CYP2C19*2 genotype accounts for </a:t>
            </a:r>
            <a:r>
              <a:rPr lang="en-IN" dirty="0" err="1" smtClean="0"/>
              <a:t>clopidogrel</a:t>
            </a:r>
            <a:r>
              <a:rPr lang="en-IN" dirty="0" smtClean="0"/>
              <a:t> resistance in </a:t>
            </a:r>
          </a:p>
          <a:p>
            <a:pPr marL="457200" indent="-457200">
              <a:buAutoNum type="alphaUcPeriod"/>
            </a:pPr>
            <a:r>
              <a:rPr lang="en-US" dirty="0" smtClean="0"/>
              <a:t>0-5% of cases</a:t>
            </a:r>
          </a:p>
          <a:p>
            <a:pPr marL="457200" indent="-457200">
              <a:buAutoNum type="alphaUcPeriod"/>
            </a:pPr>
            <a:r>
              <a:rPr lang="en-US" dirty="0" smtClean="0"/>
              <a:t>10-12</a:t>
            </a:r>
            <a:r>
              <a:rPr lang="en-US" dirty="0"/>
              <a:t>% of cases</a:t>
            </a:r>
          </a:p>
          <a:p>
            <a:pPr marL="457200" indent="-457200">
              <a:buAutoNum type="alphaUcPeriod"/>
            </a:pPr>
            <a:r>
              <a:rPr lang="en-US" dirty="0"/>
              <a:t>20-25% of </a:t>
            </a:r>
            <a:r>
              <a:rPr lang="en-US" dirty="0" smtClean="0"/>
              <a:t>cases</a:t>
            </a:r>
          </a:p>
          <a:p>
            <a:pPr marL="457200" indent="-457200">
              <a:buAutoNum type="alphaUcPeriod"/>
            </a:pPr>
            <a:r>
              <a:rPr lang="en-US" dirty="0"/>
              <a:t>25-30% of cases</a:t>
            </a:r>
          </a:p>
          <a:p>
            <a:pPr marL="457200" indent="-457200">
              <a:buAutoNum type="alphaUcPeriod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6297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10. True about management of ST are all except</a:t>
            </a:r>
          </a:p>
          <a:p>
            <a:pPr marL="457200" indent="-457200">
              <a:buAutoNum type="alphaUcPeriod"/>
            </a:pPr>
            <a:r>
              <a:rPr lang="en-IN" dirty="0"/>
              <a:t>P</a:t>
            </a:r>
            <a:r>
              <a:rPr lang="en-IN" dirty="0" smtClean="0"/>
              <a:t>rompt </a:t>
            </a:r>
            <a:r>
              <a:rPr lang="en-IN" dirty="0"/>
              <a:t>reperfusion is critical particularly if presented with acute </a:t>
            </a:r>
            <a:r>
              <a:rPr lang="en-IN" dirty="0" smtClean="0"/>
              <a:t>STEMI</a:t>
            </a:r>
          </a:p>
          <a:p>
            <a:pPr marL="457200" indent="-457200">
              <a:buAutoNum type="alphaUcPeriod"/>
            </a:pPr>
            <a:r>
              <a:rPr lang="en-IN" dirty="0"/>
              <a:t>Fibrinolysis may be used if PCI is unavailable, especially in case of early presentation</a:t>
            </a:r>
          </a:p>
          <a:p>
            <a:pPr marL="457200" indent="-457200">
              <a:buAutoNum type="alphaUcPeriod"/>
            </a:pPr>
            <a:r>
              <a:rPr lang="en-IN" dirty="0" smtClean="0"/>
              <a:t>Emergency PCI </a:t>
            </a:r>
            <a:r>
              <a:rPr lang="en-IN" dirty="0"/>
              <a:t>is currently preferred with an </a:t>
            </a:r>
            <a:r>
              <a:rPr lang="en-IN" dirty="0" smtClean="0"/>
              <a:t>additional </a:t>
            </a:r>
            <a:r>
              <a:rPr lang="en-IN" dirty="0"/>
              <a:t>stent placement </a:t>
            </a:r>
            <a:r>
              <a:rPr lang="en-IN" dirty="0" smtClean="0"/>
              <a:t>in all cases</a:t>
            </a:r>
          </a:p>
          <a:p>
            <a:pPr marL="457200" indent="-457200">
              <a:buAutoNum type="alphaUcPeriod"/>
            </a:pPr>
            <a:r>
              <a:rPr lang="en-IN" dirty="0"/>
              <a:t>Maintenance DAPT is typically escalated </a:t>
            </a:r>
          </a:p>
        </p:txBody>
      </p:sp>
    </p:spTree>
    <p:extLst>
      <p:ext uri="{BB962C8B-B14F-4D97-AF65-F5344CB8AC3E}">
        <p14:creationId xmlns:p14="http://schemas.microsoft.com/office/powerpoint/2010/main" val="257573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 smtClean="0"/>
              <a:t>Risk of late/ very late ST is highest in</a:t>
            </a:r>
          </a:p>
          <a:p>
            <a:pPr marL="457200" indent="-457200">
              <a:buAutoNum type="alphaUcPeriod"/>
            </a:pPr>
            <a:r>
              <a:rPr lang="en-US" dirty="0" smtClean="0"/>
              <a:t>BMS</a:t>
            </a:r>
          </a:p>
          <a:p>
            <a:pPr marL="457200" indent="-457200">
              <a:buAutoNum type="alphaUcPeriod"/>
            </a:pPr>
            <a:r>
              <a:rPr lang="en-US" dirty="0" smtClean="0">
                <a:solidFill>
                  <a:srgbClr val="92D050"/>
                </a:solidFill>
              </a:rPr>
              <a:t>1</a:t>
            </a:r>
            <a:r>
              <a:rPr lang="en-US" baseline="30000" dirty="0" smtClean="0">
                <a:solidFill>
                  <a:srgbClr val="92D050"/>
                </a:solidFill>
              </a:rPr>
              <a:t>st</a:t>
            </a:r>
            <a:r>
              <a:rPr lang="en-US" dirty="0" smtClean="0">
                <a:solidFill>
                  <a:srgbClr val="92D050"/>
                </a:solidFill>
              </a:rPr>
              <a:t> generation DES</a:t>
            </a:r>
          </a:p>
          <a:p>
            <a:pPr marL="457200" indent="-457200">
              <a:buAutoNum type="alphaUcPeriod"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/>
              <a:t> generation </a:t>
            </a:r>
            <a:r>
              <a:rPr lang="en-US" dirty="0" smtClean="0"/>
              <a:t>DES</a:t>
            </a:r>
          </a:p>
          <a:p>
            <a:pPr marL="457200" indent="-457200">
              <a:buAutoNum type="alphaUcPeriod"/>
            </a:pP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/>
              <a:t> generation DES</a:t>
            </a:r>
          </a:p>
          <a:p>
            <a:pPr marL="457200" indent="-457200">
              <a:buAutoNum type="alphaUcPeriod"/>
            </a:pPr>
            <a:endParaRPr lang="en-US" dirty="0"/>
          </a:p>
          <a:p>
            <a:pPr marL="457200" indent="-457200">
              <a:buAutoNum type="alphaUcPeriod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2224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2. All are true about </a:t>
            </a:r>
            <a:r>
              <a:rPr lang="en-US" dirty="0" err="1" smtClean="0"/>
              <a:t>Bioresorbable</a:t>
            </a:r>
            <a:r>
              <a:rPr lang="en-US" dirty="0" smtClean="0"/>
              <a:t> coronary scaffold except:</a:t>
            </a:r>
          </a:p>
          <a:p>
            <a:pPr marL="457200" indent="-457200">
              <a:buAutoNum type="alphaUcPeriod"/>
            </a:pPr>
            <a:r>
              <a:rPr lang="en-US" dirty="0" smtClean="0"/>
              <a:t>Facilitate vasomotor function of vessel</a:t>
            </a:r>
          </a:p>
          <a:p>
            <a:pPr marL="457200" indent="-457200">
              <a:buAutoNum type="alphaUcPeriod"/>
            </a:pPr>
            <a:r>
              <a:rPr lang="en-US" dirty="0" smtClean="0">
                <a:solidFill>
                  <a:srgbClr val="92D050"/>
                </a:solidFill>
              </a:rPr>
              <a:t>Incompatible with CT evaluation of coronary anatomy</a:t>
            </a:r>
          </a:p>
          <a:p>
            <a:pPr marL="457200" indent="-457200">
              <a:buAutoNum type="alphaUcPeriod"/>
            </a:pPr>
            <a:r>
              <a:rPr lang="en-IN" dirty="0"/>
              <a:t>Facilitate late luminal enlargement and reduction of scaffold </a:t>
            </a:r>
            <a:r>
              <a:rPr lang="en-IN" dirty="0" smtClean="0"/>
              <a:t>thrombosis</a:t>
            </a:r>
          </a:p>
          <a:p>
            <a:pPr marL="457200" indent="-457200">
              <a:buAutoNum type="alphaUcPeriod"/>
            </a:pPr>
            <a:r>
              <a:rPr lang="en-IN" dirty="0"/>
              <a:t>Decrease requirement of DAPT thereby </a:t>
            </a:r>
            <a:endParaRPr lang="en-US" dirty="0" smtClean="0"/>
          </a:p>
          <a:p>
            <a:pPr marL="457200" indent="-457200">
              <a:buAutoNum type="alphaUcPeriod"/>
            </a:pPr>
            <a:endParaRPr lang="en-US" dirty="0" smtClean="0"/>
          </a:p>
          <a:p>
            <a:pPr marL="457200" indent="-457200">
              <a:buAutoNum type="alphaUcPeriod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8444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3</a:t>
            </a:r>
            <a:r>
              <a:rPr lang="en-US" dirty="0" smtClean="0"/>
              <a:t>. Most common mechanism for early ST:</a:t>
            </a:r>
          </a:p>
          <a:p>
            <a:pPr marL="457200" indent="-457200">
              <a:buAutoNum type="alphaUcPeriod"/>
            </a:pPr>
            <a:r>
              <a:rPr lang="en-IN" dirty="0" smtClean="0">
                <a:solidFill>
                  <a:srgbClr val="92D050"/>
                </a:solidFill>
              </a:rPr>
              <a:t>Residual dissection</a:t>
            </a:r>
          </a:p>
          <a:p>
            <a:pPr marL="457200" indent="-457200">
              <a:buAutoNum type="alphaUcPeriod"/>
            </a:pPr>
            <a:r>
              <a:rPr lang="en-IN" dirty="0" smtClean="0"/>
              <a:t>Stent </a:t>
            </a:r>
            <a:r>
              <a:rPr lang="en-IN" dirty="0"/>
              <a:t>under expansion or </a:t>
            </a:r>
            <a:r>
              <a:rPr lang="en-IN" dirty="0" err="1" smtClean="0"/>
              <a:t>malapposition</a:t>
            </a:r>
            <a:endParaRPr lang="en-IN" dirty="0" smtClean="0"/>
          </a:p>
          <a:p>
            <a:pPr marL="457200" indent="-457200">
              <a:buAutoNum type="alphaUcPeriod"/>
            </a:pPr>
            <a:r>
              <a:rPr lang="en-IN" dirty="0" smtClean="0"/>
              <a:t>Persistent thrombus</a:t>
            </a:r>
          </a:p>
          <a:p>
            <a:pPr marL="457200" indent="-457200">
              <a:buAutoNum type="alphaUcPeriod"/>
            </a:pPr>
            <a:r>
              <a:rPr lang="en-IN" dirty="0" smtClean="0"/>
              <a:t>Slow </a:t>
            </a:r>
            <a:r>
              <a:rPr lang="en-IN" dirty="0"/>
              <a:t>flow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4551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4</a:t>
            </a:r>
            <a:r>
              <a:rPr lang="en-US" dirty="0"/>
              <a:t>. Individual contribution for </a:t>
            </a:r>
            <a:r>
              <a:rPr lang="en-US" dirty="0" smtClean="0"/>
              <a:t>ST is highest for:</a:t>
            </a:r>
          </a:p>
          <a:p>
            <a:pPr marL="457200" indent="-457200">
              <a:buAutoNum type="alphaUcPeriod"/>
            </a:pPr>
            <a:r>
              <a:rPr lang="en-US" dirty="0" smtClean="0"/>
              <a:t>Diabetes Mellitus</a:t>
            </a:r>
          </a:p>
          <a:p>
            <a:pPr marL="457200" indent="-457200">
              <a:buAutoNum type="alphaUcPeriod"/>
            </a:pPr>
            <a:r>
              <a:rPr lang="en-US" dirty="0" smtClean="0"/>
              <a:t>Bifurcation lesion</a:t>
            </a:r>
          </a:p>
          <a:p>
            <a:pPr marL="457200" indent="-457200">
              <a:buAutoNum type="alphaUcPeriod"/>
            </a:pPr>
            <a:r>
              <a:rPr lang="en-US" dirty="0" smtClean="0"/>
              <a:t>Type C lesion</a:t>
            </a:r>
          </a:p>
          <a:p>
            <a:pPr marL="457200" indent="-457200">
              <a:buAutoNum type="alphaUcPeriod"/>
            </a:pPr>
            <a:r>
              <a:rPr lang="en-US" dirty="0" smtClean="0">
                <a:solidFill>
                  <a:srgbClr val="92D050"/>
                </a:solidFill>
              </a:rPr>
              <a:t>Discontinuation of DAPT</a:t>
            </a:r>
            <a:endParaRPr lang="en-IN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69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5. Lowest risk of ST among newer generation DES is for</a:t>
            </a:r>
            <a:endParaRPr lang="en-IN" dirty="0" smtClean="0"/>
          </a:p>
          <a:p>
            <a:pPr marL="457200" indent="-457200">
              <a:buAutoNum type="alphaUcPeriod"/>
            </a:pPr>
            <a:r>
              <a:rPr lang="en-US" dirty="0" smtClean="0"/>
              <a:t>Platinum-Cr EES</a:t>
            </a:r>
          </a:p>
          <a:p>
            <a:pPr marL="457200" indent="-457200">
              <a:buAutoNum type="alphaUcPeriod"/>
            </a:pPr>
            <a:r>
              <a:rPr lang="en-US" dirty="0" smtClean="0">
                <a:solidFill>
                  <a:srgbClr val="92D050"/>
                </a:solidFill>
              </a:rPr>
              <a:t>Co- Cr EES</a:t>
            </a:r>
          </a:p>
          <a:p>
            <a:pPr marL="457200" indent="-457200">
              <a:buAutoNum type="alphaUcPeriod"/>
            </a:pPr>
            <a:r>
              <a:rPr lang="en-US" dirty="0" smtClean="0"/>
              <a:t>Zotarolimus slow release DES</a:t>
            </a:r>
          </a:p>
          <a:p>
            <a:pPr marL="457200" indent="-457200">
              <a:buAutoNum type="alphaUcPeriod"/>
            </a:pPr>
            <a:r>
              <a:rPr lang="en-US" dirty="0"/>
              <a:t>Zotarolimus </a:t>
            </a:r>
            <a:r>
              <a:rPr lang="en-US" dirty="0" smtClean="0"/>
              <a:t>fast </a:t>
            </a:r>
            <a:r>
              <a:rPr lang="en-US" dirty="0"/>
              <a:t>release DES</a:t>
            </a:r>
          </a:p>
          <a:p>
            <a:pPr marL="457200" indent="-457200">
              <a:buAutoNum type="alphaU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8893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6. </a:t>
            </a:r>
            <a:r>
              <a:rPr lang="en-US" dirty="0"/>
              <a:t>In </a:t>
            </a:r>
            <a:r>
              <a:rPr lang="en-US" dirty="0" smtClean="0"/>
              <a:t>Triton-TIMI-38 trial,  risk of ST </a:t>
            </a:r>
            <a:r>
              <a:rPr lang="en-US" dirty="0"/>
              <a:t>decreased in PRASUGREL </a:t>
            </a:r>
            <a:r>
              <a:rPr lang="en-US" dirty="0" smtClean="0"/>
              <a:t> compare to   CLOPIDOGREL by</a:t>
            </a:r>
          </a:p>
          <a:p>
            <a:pPr marL="457200" indent="-457200">
              <a:buAutoNum type="alphaUcPeriod"/>
            </a:pPr>
            <a:r>
              <a:rPr lang="en-US" dirty="0" smtClean="0"/>
              <a:t>25%</a:t>
            </a:r>
          </a:p>
          <a:p>
            <a:pPr marL="457200" indent="-457200">
              <a:buAutoNum type="alphaUcPeriod"/>
            </a:pPr>
            <a:r>
              <a:rPr lang="en-US" dirty="0" smtClean="0"/>
              <a:t>33%</a:t>
            </a:r>
          </a:p>
          <a:p>
            <a:pPr marL="457200" indent="-457200">
              <a:buAutoNum type="alphaUcPeriod"/>
            </a:pPr>
            <a:r>
              <a:rPr lang="en-US" dirty="0" smtClean="0">
                <a:solidFill>
                  <a:srgbClr val="92D050"/>
                </a:solidFill>
              </a:rPr>
              <a:t>52%</a:t>
            </a:r>
          </a:p>
          <a:p>
            <a:pPr marL="457200" indent="-457200">
              <a:buAutoNum type="alphaUcPeriod"/>
            </a:pPr>
            <a:r>
              <a:rPr lang="en-US" dirty="0" smtClean="0"/>
              <a:t>62%</a:t>
            </a:r>
          </a:p>
          <a:p>
            <a:pPr marL="457200" indent="-457200">
              <a:buAutoNum type="alphaUcPeriod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3972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61116"/>
            <a:ext cx="10353761" cy="935865"/>
          </a:xfrm>
        </p:spPr>
        <p:txBody>
          <a:bodyPr>
            <a:normAutofit/>
          </a:bodyPr>
          <a:lstStyle/>
          <a:p>
            <a:r>
              <a:rPr lang="en-IN" sz="2800" dirty="0">
                <a:solidFill>
                  <a:srgbClr val="FFC000"/>
                </a:solidFill>
              </a:rPr>
              <a:t>Timing and incidence of stent thrombosis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5899" y="1709134"/>
            <a:ext cx="7730677" cy="3695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0185" y="5834127"/>
            <a:ext cx="10740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Incidence of early ST is similar in BMS </a:t>
            </a:r>
            <a:r>
              <a:rPr lang="en-US" dirty="0"/>
              <a:t>&amp; </a:t>
            </a:r>
            <a:r>
              <a:rPr lang="en-US" dirty="0" smtClean="0"/>
              <a:t>DES (</a:t>
            </a:r>
            <a:r>
              <a:rPr lang="en-US" dirty="0"/>
              <a:t>PES˃SES</a:t>
            </a:r>
            <a:r>
              <a:rPr lang="en-US" dirty="0" smtClean="0"/>
              <a:t>) , very late ST is significantly higher in DES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4496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7. According to ARC definition, </a:t>
            </a:r>
            <a:r>
              <a:rPr lang="en-US" dirty="0"/>
              <a:t>e</a:t>
            </a:r>
            <a:r>
              <a:rPr lang="en-US" dirty="0" smtClean="0"/>
              <a:t>arly ST means, ST occurring </a:t>
            </a:r>
          </a:p>
          <a:p>
            <a:pPr marL="457200" indent="-457200">
              <a:buAutoNum type="alphaUcPeriod"/>
            </a:pPr>
            <a:r>
              <a:rPr lang="en-US" dirty="0" smtClean="0"/>
              <a:t>≤ 24 </a:t>
            </a:r>
            <a:r>
              <a:rPr lang="en-US" dirty="0" err="1" smtClean="0"/>
              <a:t>hrs</a:t>
            </a:r>
            <a:r>
              <a:rPr lang="en-US" dirty="0" smtClean="0"/>
              <a:t> of PCI</a:t>
            </a:r>
          </a:p>
          <a:p>
            <a:pPr marL="457200" indent="-457200">
              <a:buAutoNum type="alphaUcPeriod"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day to 30 days of PCI</a:t>
            </a:r>
          </a:p>
          <a:p>
            <a:pPr marL="457200" indent="-457200">
              <a:buAutoNum type="alphaUcPeriod"/>
            </a:pPr>
            <a:r>
              <a:rPr lang="en-US" dirty="0" smtClean="0"/>
              <a:t>1 months to 1 </a:t>
            </a:r>
            <a:r>
              <a:rPr lang="en-US" dirty="0" err="1" smtClean="0"/>
              <a:t>yr</a:t>
            </a:r>
            <a:r>
              <a:rPr lang="en-US" dirty="0" smtClean="0"/>
              <a:t> after PCI</a:t>
            </a:r>
          </a:p>
          <a:p>
            <a:pPr marL="457200" indent="-457200">
              <a:buAutoNum type="alphaUcPeriod"/>
            </a:pPr>
            <a:r>
              <a:rPr lang="en-US" dirty="0" smtClean="0">
                <a:solidFill>
                  <a:srgbClr val="92D050"/>
                </a:solidFill>
              </a:rPr>
              <a:t>Both A &amp; B</a:t>
            </a:r>
            <a:endParaRPr lang="en-IN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59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8</a:t>
            </a:r>
            <a:r>
              <a:rPr lang="en-US" dirty="0"/>
              <a:t>. According to ARC </a:t>
            </a:r>
            <a:r>
              <a:rPr lang="en-US" dirty="0" smtClean="0"/>
              <a:t>definition, all are true for probable ST except</a:t>
            </a:r>
          </a:p>
          <a:p>
            <a:pPr marL="457200" indent="-457200">
              <a:buAutoNum type="alphaUcPeriod"/>
            </a:pPr>
            <a:r>
              <a:rPr lang="en-IN" dirty="0" smtClean="0"/>
              <a:t>Unexplained </a:t>
            </a:r>
            <a:r>
              <a:rPr lang="en-IN" dirty="0"/>
              <a:t>death &lt; 30 </a:t>
            </a:r>
            <a:r>
              <a:rPr lang="en-IN" dirty="0" smtClean="0"/>
              <a:t>days</a:t>
            </a:r>
          </a:p>
          <a:p>
            <a:pPr marL="457200" indent="-457200">
              <a:buAutoNum type="alphaUcPeriod"/>
            </a:pPr>
            <a:r>
              <a:rPr lang="en-IN" dirty="0"/>
              <a:t>T</a:t>
            </a:r>
            <a:r>
              <a:rPr lang="en-IN" dirty="0" smtClean="0"/>
              <a:t>arget </a:t>
            </a:r>
            <a:r>
              <a:rPr lang="en-IN" dirty="0"/>
              <a:t>vessel AMI </a:t>
            </a:r>
            <a:r>
              <a:rPr lang="en-IN" dirty="0" smtClean="0"/>
              <a:t>within 30 days without </a:t>
            </a:r>
            <a:r>
              <a:rPr lang="en-IN" dirty="0"/>
              <a:t>angiographic confirmation of </a:t>
            </a:r>
            <a:r>
              <a:rPr lang="en-IN" dirty="0" smtClean="0"/>
              <a:t>thrombosis</a:t>
            </a:r>
          </a:p>
          <a:p>
            <a:pPr marL="457200" indent="-457200">
              <a:buAutoNum type="alphaUcPeriod"/>
            </a:pPr>
            <a:r>
              <a:rPr lang="en-IN" dirty="0">
                <a:solidFill>
                  <a:srgbClr val="92D050"/>
                </a:solidFill>
              </a:rPr>
              <a:t> Target vessel AMI </a:t>
            </a:r>
            <a:r>
              <a:rPr lang="en-IN" dirty="0" smtClean="0">
                <a:solidFill>
                  <a:srgbClr val="92D050"/>
                </a:solidFill>
              </a:rPr>
              <a:t>within </a:t>
            </a:r>
            <a:r>
              <a:rPr lang="en-IN" dirty="0">
                <a:solidFill>
                  <a:srgbClr val="92D050"/>
                </a:solidFill>
              </a:rPr>
              <a:t>30 days </a:t>
            </a:r>
            <a:r>
              <a:rPr lang="en-IN" dirty="0" smtClean="0">
                <a:solidFill>
                  <a:srgbClr val="92D050"/>
                </a:solidFill>
              </a:rPr>
              <a:t>with </a:t>
            </a:r>
            <a:r>
              <a:rPr lang="en-IN" dirty="0">
                <a:solidFill>
                  <a:srgbClr val="92D050"/>
                </a:solidFill>
              </a:rPr>
              <a:t>angiographic confirmation of </a:t>
            </a:r>
            <a:r>
              <a:rPr lang="en-IN" dirty="0" smtClean="0">
                <a:solidFill>
                  <a:srgbClr val="92D050"/>
                </a:solidFill>
              </a:rPr>
              <a:t>thrombosis</a:t>
            </a:r>
          </a:p>
          <a:p>
            <a:pPr marL="457200" indent="-457200">
              <a:buAutoNum type="alphaUcPeriod"/>
            </a:pPr>
            <a:r>
              <a:rPr lang="en-US" dirty="0" smtClean="0"/>
              <a:t>Both A &amp; B</a:t>
            </a:r>
            <a:endParaRPr lang="en-IN" dirty="0"/>
          </a:p>
          <a:p>
            <a:pPr marL="457200" indent="-457200">
              <a:buAutoNum type="alphaUcPeriod"/>
            </a:pP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5486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9. </a:t>
            </a:r>
            <a:r>
              <a:rPr lang="en-IN" dirty="0"/>
              <a:t>CYP2C19*2 genotype accounts for </a:t>
            </a:r>
            <a:r>
              <a:rPr lang="en-IN" dirty="0" err="1" smtClean="0"/>
              <a:t>clopidogrel</a:t>
            </a:r>
            <a:r>
              <a:rPr lang="en-IN" dirty="0" smtClean="0"/>
              <a:t> resistance in </a:t>
            </a:r>
          </a:p>
          <a:p>
            <a:pPr marL="457200" indent="-457200">
              <a:buAutoNum type="alphaUcPeriod"/>
            </a:pPr>
            <a:r>
              <a:rPr lang="en-US" dirty="0" smtClean="0"/>
              <a:t>0-5% of cases</a:t>
            </a:r>
          </a:p>
          <a:p>
            <a:pPr marL="457200" indent="-457200">
              <a:buAutoNum type="alphaUcPeriod"/>
            </a:pPr>
            <a:r>
              <a:rPr lang="en-US" dirty="0" smtClean="0">
                <a:solidFill>
                  <a:srgbClr val="92D050"/>
                </a:solidFill>
              </a:rPr>
              <a:t>10-12</a:t>
            </a:r>
            <a:r>
              <a:rPr lang="en-US" dirty="0">
                <a:solidFill>
                  <a:srgbClr val="92D050"/>
                </a:solidFill>
              </a:rPr>
              <a:t>% of cases</a:t>
            </a:r>
          </a:p>
          <a:p>
            <a:pPr marL="457200" indent="-457200">
              <a:buAutoNum type="alphaUcPeriod"/>
            </a:pPr>
            <a:r>
              <a:rPr lang="en-US" dirty="0"/>
              <a:t>20-25% of </a:t>
            </a:r>
            <a:r>
              <a:rPr lang="en-US" dirty="0" smtClean="0"/>
              <a:t>cases</a:t>
            </a:r>
          </a:p>
          <a:p>
            <a:pPr marL="457200" indent="-457200">
              <a:buAutoNum type="alphaUcPeriod"/>
            </a:pPr>
            <a:r>
              <a:rPr lang="en-US" dirty="0"/>
              <a:t>25-30% of cases</a:t>
            </a:r>
          </a:p>
          <a:p>
            <a:pPr marL="457200" indent="-457200">
              <a:buAutoNum type="alphaUcPeriod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1753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10. True about management of ST are all except</a:t>
            </a:r>
          </a:p>
          <a:p>
            <a:pPr marL="457200" indent="-457200">
              <a:buAutoNum type="alphaUcPeriod"/>
            </a:pPr>
            <a:r>
              <a:rPr lang="en-IN" dirty="0"/>
              <a:t>P</a:t>
            </a:r>
            <a:r>
              <a:rPr lang="en-IN" dirty="0" smtClean="0"/>
              <a:t>rompt </a:t>
            </a:r>
            <a:r>
              <a:rPr lang="en-IN" dirty="0"/>
              <a:t>reperfusion is critical particularly if presented with acute </a:t>
            </a:r>
            <a:r>
              <a:rPr lang="en-IN" dirty="0" smtClean="0"/>
              <a:t>STEMI</a:t>
            </a:r>
          </a:p>
          <a:p>
            <a:pPr marL="457200" indent="-457200">
              <a:buAutoNum type="alphaUcPeriod"/>
            </a:pPr>
            <a:r>
              <a:rPr lang="en-IN" dirty="0"/>
              <a:t>Fibrinolysis may be used if PCI is unavailable, especially in case of early presentation</a:t>
            </a:r>
          </a:p>
          <a:p>
            <a:pPr marL="457200" indent="-457200">
              <a:buAutoNum type="alphaUcPeriod"/>
            </a:pPr>
            <a:r>
              <a:rPr lang="en-IN" dirty="0" smtClean="0">
                <a:solidFill>
                  <a:srgbClr val="92D050"/>
                </a:solidFill>
              </a:rPr>
              <a:t>Emergency PCI </a:t>
            </a:r>
            <a:r>
              <a:rPr lang="en-IN" dirty="0">
                <a:solidFill>
                  <a:srgbClr val="92D050"/>
                </a:solidFill>
              </a:rPr>
              <a:t>is currently preferred with an </a:t>
            </a:r>
            <a:r>
              <a:rPr lang="en-IN" dirty="0" smtClean="0">
                <a:solidFill>
                  <a:srgbClr val="92D050"/>
                </a:solidFill>
              </a:rPr>
              <a:t>additional </a:t>
            </a:r>
            <a:r>
              <a:rPr lang="en-IN" dirty="0">
                <a:solidFill>
                  <a:srgbClr val="92D050"/>
                </a:solidFill>
              </a:rPr>
              <a:t>stent placement </a:t>
            </a:r>
            <a:r>
              <a:rPr lang="en-IN" dirty="0" smtClean="0">
                <a:solidFill>
                  <a:srgbClr val="92D050"/>
                </a:solidFill>
              </a:rPr>
              <a:t>in all cases</a:t>
            </a:r>
          </a:p>
          <a:p>
            <a:pPr marL="457200" indent="-457200">
              <a:buAutoNum type="alphaUcPeriod"/>
            </a:pPr>
            <a:r>
              <a:rPr lang="en-IN" dirty="0"/>
              <a:t>Maintenance DAPT is typically escalated </a:t>
            </a:r>
          </a:p>
        </p:txBody>
      </p:sp>
    </p:spTree>
    <p:extLst>
      <p:ext uri="{BB962C8B-B14F-4D97-AF65-F5344CB8AC3E}">
        <p14:creationId xmlns:p14="http://schemas.microsoft.com/office/powerpoint/2010/main" val="331338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437680"/>
            <a:ext cx="10353761" cy="1326321"/>
          </a:xfrm>
        </p:spPr>
        <p:txBody>
          <a:bodyPr>
            <a:normAutofit/>
          </a:bodyPr>
          <a:lstStyle/>
          <a:p>
            <a:r>
              <a:rPr lang="en-IN" sz="2800" dirty="0" smtClean="0">
                <a:solidFill>
                  <a:srgbClr val="FFC000"/>
                </a:solidFill>
              </a:rPr>
              <a:t>predictors </a:t>
            </a:r>
            <a:r>
              <a:rPr lang="en-IN" sz="2800" dirty="0">
                <a:solidFill>
                  <a:srgbClr val="FFC000"/>
                </a:solidFill>
              </a:rPr>
              <a:t>of stent thrombosis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674254"/>
            <a:ext cx="10353762" cy="5009881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9" name="Ovale 5"/>
          <p:cNvSpPr/>
          <p:nvPr/>
        </p:nvSpPr>
        <p:spPr>
          <a:xfrm>
            <a:off x="3379501" y="1737838"/>
            <a:ext cx="2879725" cy="2879725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Ovale 6"/>
          <p:cNvSpPr/>
          <p:nvPr/>
        </p:nvSpPr>
        <p:spPr>
          <a:xfrm>
            <a:off x="5357526" y="1737838"/>
            <a:ext cx="2879725" cy="2879725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Ovale 7"/>
          <p:cNvSpPr/>
          <p:nvPr/>
        </p:nvSpPr>
        <p:spPr>
          <a:xfrm>
            <a:off x="4293006" y="3501551"/>
            <a:ext cx="2879725" cy="2879725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CasellaDiTesto 13"/>
          <p:cNvSpPr txBox="1">
            <a:spLocks noChangeArrowheads="1"/>
          </p:cNvSpPr>
          <p:nvPr/>
        </p:nvSpPr>
        <p:spPr bwMode="auto">
          <a:xfrm>
            <a:off x="3801084" y="3107314"/>
            <a:ext cx="17367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600"/>
              </a:spcBef>
              <a:buClr>
                <a:srgbClr val="E20015"/>
              </a:buClr>
              <a:buFont typeface="Arial" panose="020B0604020202020204" pitchFamily="34" charset="0"/>
              <a:buChar char="•"/>
              <a:defRPr sz="2000">
                <a:solidFill>
                  <a:srgbClr val="005788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E20015"/>
              </a:buClr>
              <a:buFont typeface="Arial" panose="020B0604020202020204" pitchFamily="34" charset="0"/>
              <a:buChar char="•"/>
              <a:defRPr sz="2800">
                <a:solidFill>
                  <a:srgbClr val="005788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E20015"/>
              </a:buClr>
              <a:buFont typeface="Arial" panose="020B0604020202020204" pitchFamily="34" charset="0"/>
              <a:buChar char="•"/>
              <a:defRPr sz="1600">
                <a:solidFill>
                  <a:srgbClr val="005788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E20015"/>
              </a:buClr>
              <a:buFont typeface="Arial" panose="020B0604020202020204" pitchFamily="34" charset="0"/>
              <a:buChar char="•"/>
              <a:defRPr sz="1400">
                <a:solidFill>
                  <a:srgbClr val="005788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E20015"/>
              </a:buClr>
              <a:buFont typeface="Arial" panose="020B0604020202020204" pitchFamily="34" charset="0"/>
              <a:buChar char="•"/>
              <a:defRPr sz="1200">
                <a:solidFill>
                  <a:srgbClr val="005788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E20015"/>
              </a:buClr>
              <a:buFont typeface="Arial" panose="020B0604020202020204" pitchFamily="34" charset="0"/>
              <a:buChar char="•"/>
              <a:defRPr sz="1200">
                <a:solidFill>
                  <a:srgbClr val="005788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E20015"/>
              </a:buClr>
              <a:buFont typeface="Arial" panose="020B0604020202020204" pitchFamily="34" charset="0"/>
              <a:buChar char="•"/>
              <a:defRPr sz="1200">
                <a:solidFill>
                  <a:srgbClr val="005788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E20015"/>
              </a:buClr>
              <a:buFont typeface="Arial" panose="020B0604020202020204" pitchFamily="34" charset="0"/>
              <a:buChar char="•"/>
              <a:defRPr sz="1200">
                <a:solidFill>
                  <a:srgbClr val="005788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E20015"/>
              </a:buClr>
              <a:buFont typeface="Arial" panose="020B0604020202020204" pitchFamily="34" charset="0"/>
              <a:buChar char="•"/>
              <a:defRPr sz="1200">
                <a:solidFill>
                  <a:srgbClr val="005788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sz="1800" b="1" dirty="0">
                <a:solidFill>
                  <a:schemeClr val="tx1"/>
                </a:solidFill>
                <a:cs typeface="Tahoma" panose="020B0604030504040204" pitchFamily="34" charset="0"/>
              </a:rPr>
              <a:t>PATIENT FACTORS</a:t>
            </a:r>
          </a:p>
        </p:txBody>
      </p:sp>
      <p:sp>
        <p:nvSpPr>
          <p:cNvPr id="13" name="CasellaDiTesto 13"/>
          <p:cNvSpPr txBox="1">
            <a:spLocks noChangeArrowheads="1"/>
          </p:cNvSpPr>
          <p:nvPr/>
        </p:nvSpPr>
        <p:spPr bwMode="auto">
          <a:xfrm>
            <a:off x="6094126" y="3107314"/>
            <a:ext cx="17367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600"/>
              </a:spcBef>
              <a:buClr>
                <a:srgbClr val="E20015"/>
              </a:buClr>
              <a:buFont typeface="Arial" panose="020B0604020202020204" pitchFamily="34" charset="0"/>
              <a:buChar char="•"/>
              <a:defRPr sz="2000">
                <a:solidFill>
                  <a:srgbClr val="005788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E20015"/>
              </a:buClr>
              <a:buFont typeface="Arial" panose="020B0604020202020204" pitchFamily="34" charset="0"/>
              <a:buChar char="•"/>
              <a:defRPr sz="2800">
                <a:solidFill>
                  <a:srgbClr val="005788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E20015"/>
              </a:buClr>
              <a:buFont typeface="Arial" panose="020B0604020202020204" pitchFamily="34" charset="0"/>
              <a:buChar char="•"/>
              <a:defRPr sz="1600">
                <a:solidFill>
                  <a:srgbClr val="005788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E20015"/>
              </a:buClr>
              <a:buFont typeface="Arial" panose="020B0604020202020204" pitchFamily="34" charset="0"/>
              <a:buChar char="•"/>
              <a:defRPr sz="1400">
                <a:solidFill>
                  <a:srgbClr val="005788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E20015"/>
              </a:buClr>
              <a:buFont typeface="Arial" panose="020B0604020202020204" pitchFamily="34" charset="0"/>
              <a:buChar char="•"/>
              <a:defRPr sz="1200">
                <a:solidFill>
                  <a:srgbClr val="005788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E20015"/>
              </a:buClr>
              <a:buFont typeface="Arial" panose="020B0604020202020204" pitchFamily="34" charset="0"/>
              <a:buChar char="•"/>
              <a:defRPr sz="1200">
                <a:solidFill>
                  <a:srgbClr val="005788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E20015"/>
              </a:buClr>
              <a:buFont typeface="Arial" panose="020B0604020202020204" pitchFamily="34" charset="0"/>
              <a:buChar char="•"/>
              <a:defRPr sz="1200">
                <a:solidFill>
                  <a:srgbClr val="005788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E20015"/>
              </a:buClr>
              <a:buFont typeface="Arial" panose="020B0604020202020204" pitchFamily="34" charset="0"/>
              <a:buChar char="•"/>
              <a:defRPr sz="1200">
                <a:solidFill>
                  <a:srgbClr val="005788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E20015"/>
              </a:buClr>
              <a:buFont typeface="Arial" panose="020B0604020202020204" pitchFamily="34" charset="0"/>
              <a:buChar char="•"/>
              <a:defRPr sz="1200">
                <a:solidFill>
                  <a:srgbClr val="005788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sz="1800" b="1" dirty="0">
                <a:solidFill>
                  <a:schemeClr val="tx1"/>
                </a:solidFill>
                <a:cs typeface="Tahoma" panose="020B0604030504040204" pitchFamily="34" charset="0"/>
              </a:rPr>
              <a:t>LESION FACTORS</a:t>
            </a:r>
          </a:p>
        </p:txBody>
      </p:sp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4798726" y="5276197"/>
            <a:ext cx="20224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600"/>
              </a:spcBef>
              <a:buClr>
                <a:srgbClr val="E20015"/>
              </a:buClr>
              <a:buFont typeface="Arial" panose="020B0604020202020204" pitchFamily="34" charset="0"/>
              <a:buChar char="•"/>
              <a:defRPr sz="2000">
                <a:solidFill>
                  <a:srgbClr val="005788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E20015"/>
              </a:buClr>
              <a:buFont typeface="Arial" panose="020B0604020202020204" pitchFamily="34" charset="0"/>
              <a:buChar char="•"/>
              <a:defRPr sz="2800">
                <a:solidFill>
                  <a:srgbClr val="005788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E20015"/>
              </a:buClr>
              <a:buFont typeface="Arial" panose="020B0604020202020204" pitchFamily="34" charset="0"/>
              <a:buChar char="•"/>
              <a:defRPr sz="1600">
                <a:solidFill>
                  <a:srgbClr val="005788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E20015"/>
              </a:buClr>
              <a:buFont typeface="Arial" panose="020B0604020202020204" pitchFamily="34" charset="0"/>
              <a:buChar char="•"/>
              <a:defRPr sz="1400">
                <a:solidFill>
                  <a:srgbClr val="005788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E20015"/>
              </a:buClr>
              <a:buFont typeface="Arial" panose="020B0604020202020204" pitchFamily="34" charset="0"/>
              <a:buChar char="•"/>
              <a:defRPr sz="1200">
                <a:solidFill>
                  <a:srgbClr val="005788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E20015"/>
              </a:buClr>
              <a:buFont typeface="Arial" panose="020B0604020202020204" pitchFamily="34" charset="0"/>
              <a:buChar char="•"/>
              <a:defRPr sz="1200">
                <a:solidFill>
                  <a:srgbClr val="005788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E20015"/>
              </a:buClr>
              <a:buFont typeface="Arial" panose="020B0604020202020204" pitchFamily="34" charset="0"/>
              <a:buChar char="•"/>
              <a:defRPr sz="1200">
                <a:solidFill>
                  <a:srgbClr val="005788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E20015"/>
              </a:buClr>
              <a:buFont typeface="Arial" panose="020B0604020202020204" pitchFamily="34" charset="0"/>
              <a:buChar char="•"/>
              <a:defRPr sz="1200">
                <a:solidFill>
                  <a:srgbClr val="005788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E20015"/>
              </a:buClr>
              <a:buFont typeface="Arial" panose="020B0604020202020204" pitchFamily="34" charset="0"/>
              <a:buChar char="•"/>
              <a:defRPr sz="1200">
                <a:solidFill>
                  <a:srgbClr val="005788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sz="1800" b="1" dirty="0">
                <a:solidFill>
                  <a:schemeClr val="tx1"/>
                </a:solidFill>
                <a:cs typeface="Tahoma" panose="020B0604030504040204" pitchFamily="34" charset="0"/>
              </a:rPr>
              <a:t>PROCEDURAL &amp; MEDICAL RX FACTORS</a:t>
            </a:r>
          </a:p>
        </p:txBody>
      </p:sp>
    </p:spTree>
    <p:extLst>
      <p:ext uri="{BB962C8B-B14F-4D97-AF65-F5344CB8AC3E}">
        <p14:creationId xmlns:p14="http://schemas.microsoft.com/office/powerpoint/2010/main" val="141852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TC104033921[[fn=Damask]]</Template>
  <TotalTime>1541</TotalTime>
  <Words>4395</Words>
  <Application>Microsoft Office PowerPoint</Application>
  <PresentationFormat>Widescreen</PresentationFormat>
  <Paragraphs>413</Paragraphs>
  <Slides>83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90" baseType="lpstr">
      <vt:lpstr>Arial</vt:lpstr>
      <vt:lpstr>Bookman Old Style</vt:lpstr>
      <vt:lpstr>Calibri</vt:lpstr>
      <vt:lpstr>Rockwell</vt:lpstr>
      <vt:lpstr>Tahoma</vt:lpstr>
      <vt:lpstr>Wingdings</vt:lpstr>
      <vt:lpstr>Damask</vt:lpstr>
      <vt:lpstr>Stent thrombosis</vt:lpstr>
      <vt:lpstr>St: Definition  (Academic Research Consortium)</vt:lpstr>
      <vt:lpstr>Timing of stent thrombosis</vt:lpstr>
      <vt:lpstr>Incidence of st</vt:lpstr>
      <vt:lpstr>St: bms v/s des</vt:lpstr>
      <vt:lpstr>Real-world DES thrombosis Rotterdam/Bern Registry</vt:lpstr>
      <vt:lpstr>Class effect analysis in des</vt:lpstr>
      <vt:lpstr>Timing and incidence of stent thrombosis</vt:lpstr>
      <vt:lpstr>predictors of stent thrombosis</vt:lpstr>
      <vt:lpstr>PowerPoint Presentation</vt:lpstr>
      <vt:lpstr>Individual contribution for st</vt:lpstr>
      <vt:lpstr>Genetic variability in risk of stent thrombosis</vt:lpstr>
      <vt:lpstr>Predicting thrombosis according to diabetes “EVASTENT Registry” multicenter cohort registry of 1,731 patients</vt:lpstr>
      <vt:lpstr>Predicting thrombosis according to stent length</vt:lpstr>
      <vt:lpstr>Predictors of stent thrombosis after ACS</vt:lpstr>
      <vt:lpstr>Mechanisms of early ST</vt:lpstr>
      <vt:lpstr>Mechanisms of late ST</vt:lpstr>
      <vt:lpstr>PowerPoint Presentation</vt:lpstr>
      <vt:lpstr>Mechanisms of increased Early ST after acs  An Ex -Vivo Human Autopsy Study</vt:lpstr>
      <vt:lpstr>PowerPoint Presentation</vt:lpstr>
      <vt:lpstr>Outcome of st</vt:lpstr>
      <vt:lpstr>PowerPoint Presentation</vt:lpstr>
      <vt:lpstr>Prevention of st</vt:lpstr>
      <vt:lpstr>Effect of new stent technology</vt:lpstr>
      <vt:lpstr>2nd &amp; 3rd generation stents</vt:lpstr>
      <vt:lpstr>PowerPoint Presentation</vt:lpstr>
      <vt:lpstr>PowerPoint Presentation</vt:lpstr>
      <vt:lpstr>ST With 2nd Versus 1st Generation DES in Real-World PCI: Analysis of 3,806 Consecutive Procedures From a Large Volume Single Center Prospective Registry</vt:lpstr>
      <vt:lpstr>PowerPoint Presentation</vt:lpstr>
      <vt:lpstr>SCAAR (Swedish Coronary Angiography and Angioplasty Registry) in acs</vt:lpstr>
      <vt:lpstr>Other Polymer strategies</vt:lpstr>
      <vt:lpstr>Bio-degradable polymers</vt:lpstr>
      <vt:lpstr>Leaders (Limus Eluted from A Durable vs. Erodable Stent coating) trial</vt:lpstr>
      <vt:lpstr>PowerPoint Presentation</vt:lpstr>
      <vt:lpstr>Clinical Outcomes With Bioabsorbable Polymer Versus Durable Polymer Based Drug-Eluting and Bare-Metal Stents Evidence From a Comprehensive Network Meta-Analysis</vt:lpstr>
      <vt:lpstr>PowerPoint Presentation</vt:lpstr>
      <vt:lpstr>Polymer free des</vt:lpstr>
      <vt:lpstr>Novel polymer free des</vt:lpstr>
      <vt:lpstr>Bioabsorbable coronary scaffold</vt:lpstr>
      <vt:lpstr>Absorb design elements</vt:lpstr>
      <vt:lpstr>ABSORB Cohort A TRIAL</vt:lpstr>
      <vt:lpstr>PowerPoint Presentation</vt:lpstr>
      <vt:lpstr>ABSORB Cohort b TRIAL</vt:lpstr>
      <vt:lpstr>PowerPoint Presentation</vt:lpstr>
      <vt:lpstr>Novel stent coatings strategies</vt:lpstr>
      <vt:lpstr>Cd34 antibody</vt:lpstr>
      <vt:lpstr>Titanium nitric oxide coating</vt:lpstr>
      <vt:lpstr>Lipopolyplexes expressing endothelial NO-synthase Dna</vt:lpstr>
      <vt:lpstr>Micromesh covered stent</vt:lpstr>
      <vt:lpstr>Dedicated bifurcation stents</vt:lpstr>
      <vt:lpstr>DAPT: Acc/aha 2011 Guidelines</vt:lpstr>
      <vt:lpstr>Dapt: evidences </vt:lpstr>
      <vt:lpstr>OPTIMIZE:  A Prospective, Randomized Trial  of 3 Months Versus 12 Months  of DAPT with the Endeavor Zotarolimus-Eluting Stent</vt:lpstr>
      <vt:lpstr>PowerPoint Presentation</vt:lpstr>
      <vt:lpstr>Triton-timi 38</vt:lpstr>
      <vt:lpstr>PowerPoint Presentation</vt:lpstr>
      <vt:lpstr>Management of st</vt:lpstr>
      <vt:lpstr>Contemporary Measures for Prevention of st</vt:lpstr>
      <vt:lpstr>Stent selection &amp; deployment</vt:lpstr>
      <vt:lpstr>Anti-platelet therapy</vt:lpstr>
      <vt:lpstr>Future directions</vt:lpstr>
      <vt:lpstr>Points to remember</vt:lpstr>
      <vt:lpstr>PowerPoint Presentation</vt:lpstr>
      <vt:lpstr>Mcq’s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answers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Stent thrombosis</dc:title>
  <dc:creator>HP</dc:creator>
  <cp:lastModifiedBy>HP</cp:lastModifiedBy>
  <cp:revision>366</cp:revision>
  <dcterms:created xsi:type="dcterms:W3CDTF">2014-09-16T12:57:29Z</dcterms:created>
  <dcterms:modified xsi:type="dcterms:W3CDTF">2014-09-21T13:31:43Z</dcterms:modified>
</cp:coreProperties>
</file>